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tags/tag26.xml" ContentType="application/vnd.openxmlformats-officedocument.presentationml.tags+xml"/>
  <Override PartName="/ppt/notesSlides/notesSlide11.xml" ContentType="application/vnd.openxmlformats-officedocument.presentationml.notesSlide+xml"/>
  <Override PartName="/ppt/tags/tag27.xml" ContentType="application/vnd.openxmlformats-officedocument.presentationml.tags+xml"/>
  <Override PartName="/ppt/notesSlides/notesSlide12.xml" ContentType="application/vnd.openxmlformats-officedocument.presentationml.notesSlide+xml"/>
  <Override PartName="/ppt/tags/tag28.xml" ContentType="application/vnd.openxmlformats-officedocument.presentationml.tags+xml"/>
  <Override PartName="/ppt/notesSlides/notesSlide13.xml" ContentType="application/vnd.openxmlformats-officedocument.presentationml.notesSlide+xml"/>
  <Override PartName="/ppt/tags/tag29.xml" ContentType="application/vnd.openxmlformats-officedocument.presentationml.tags+xml"/>
  <Override PartName="/ppt/notesSlides/notesSlide14.xml" ContentType="application/vnd.openxmlformats-officedocument.presentationml.notesSlide+xml"/>
  <Override PartName="/ppt/tags/tag30.xml" ContentType="application/vnd.openxmlformats-officedocument.presentationml.tags+xml"/>
  <Override PartName="/ppt/notesSlides/notesSlide15.xml" ContentType="application/vnd.openxmlformats-officedocument.presentationml.notesSlide+xml"/>
  <Override PartName="/ppt/tags/tag31.xml" ContentType="application/vnd.openxmlformats-officedocument.presentationml.tags+xml"/>
  <Override PartName="/ppt/notesSlides/notesSlide16.xml" ContentType="application/vnd.openxmlformats-officedocument.presentationml.notesSlide+xml"/>
  <Override PartName="/ppt/tags/tag32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90090" r:id="rId1"/>
    <p:sldMasterId id="2147490095" r:id="rId2"/>
  </p:sldMasterIdLst>
  <p:notesMasterIdLst>
    <p:notesMasterId r:id="rId20"/>
  </p:notesMasterIdLst>
  <p:handoutMasterIdLst>
    <p:handoutMasterId r:id="rId21"/>
  </p:handoutMasterIdLst>
  <p:sldIdLst>
    <p:sldId id="827" r:id="rId3"/>
    <p:sldId id="830" r:id="rId4"/>
    <p:sldId id="821" r:id="rId5"/>
    <p:sldId id="819" r:id="rId6"/>
    <p:sldId id="832" r:id="rId7"/>
    <p:sldId id="823" r:id="rId8"/>
    <p:sldId id="833" r:id="rId9"/>
    <p:sldId id="816" r:id="rId10"/>
    <p:sldId id="831" r:id="rId11"/>
    <p:sldId id="817" r:id="rId12"/>
    <p:sldId id="818" r:id="rId13"/>
    <p:sldId id="825" r:id="rId14"/>
    <p:sldId id="824" r:id="rId15"/>
    <p:sldId id="826" r:id="rId16"/>
    <p:sldId id="834" r:id="rId17"/>
    <p:sldId id="828" r:id="rId18"/>
    <p:sldId id="829" r:id="rId19"/>
  </p:sldIdLst>
  <p:sldSz cx="12192000" cy="6858000"/>
  <p:notesSz cx="7104063" cy="10234613"/>
  <p:custDataLst>
    <p:tags r:id="rId22"/>
  </p:custDataLst>
  <p:defaultTextStyle>
    <a:defPPr>
      <a:defRPr lang="de-DE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">
          <p15:clr>
            <a:srgbClr val="A4A3A4"/>
          </p15:clr>
        </p15:guide>
        <p15:guide id="2" orient="horz" pos="3453">
          <p15:clr>
            <a:srgbClr val="A4A3A4"/>
          </p15:clr>
        </p15:guide>
        <p15:guide id="3" orient="horz" pos="3067">
          <p15:clr>
            <a:srgbClr val="A4A3A4"/>
          </p15:clr>
        </p15:guide>
        <p15:guide id="4" orient="horz" pos="1230">
          <p15:clr>
            <a:srgbClr val="A4A3A4"/>
          </p15:clr>
        </p15:guide>
        <p15:guide id="5" orient="horz" pos="890">
          <p15:clr>
            <a:srgbClr val="A4A3A4"/>
          </p15:clr>
        </p15:guide>
        <p15:guide id="6" orient="horz" pos="368">
          <p15:clr>
            <a:srgbClr val="A4A3A4"/>
          </p15:clr>
        </p15:guide>
        <p15:guide id="7" orient="horz" pos="1616">
          <p15:clr>
            <a:srgbClr val="A4A3A4"/>
          </p15:clr>
        </p15:guide>
        <p15:guide id="8" pos="4445">
          <p15:clr>
            <a:srgbClr val="A4A3A4"/>
          </p15:clr>
        </p15:guide>
        <p15:guide id="9" pos="272">
          <p15:clr>
            <a:srgbClr val="A4A3A4"/>
          </p15:clr>
        </p15:guide>
        <p15:guide id="10" pos="576">
          <p15:clr>
            <a:srgbClr val="A4A3A4"/>
          </p15:clr>
        </p15:guide>
        <p15:guide id="11" pos="907">
          <p15:clr>
            <a:srgbClr val="A4A3A4"/>
          </p15:clr>
        </p15:guide>
        <p15:guide id="12" pos="1965">
          <p15:clr>
            <a:srgbClr val="A4A3A4"/>
          </p15:clr>
        </p15:guide>
        <p15:guide id="13" pos="7379">
          <p15:clr>
            <a:srgbClr val="A4A3A4"/>
          </p15:clr>
        </p15:guide>
        <p15:guide id="14" pos="3719">
          <p15:clr>
            <a:srgbClr val="A4A3A4"/>
          </p15:clr>
        </p15:guide>
        <p15:guide id="15" pos="21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005EA8"/>
    <a:srgbClr val="008E4F"/>
    <a:srgbClr val="E3006A"/>
    <a:srgbClr val="0000CC"/>
    <a:srgbClr val="008BD0"/>
    <a:srgbClr val="93117E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32" autoAdjust="0"/>
    <p:restoredTop sz="88698" autoAdjust="0"/>
  </p:normalViewPr>
  <p:slideViewPr>
    <p:cSldViewPr>
      <p:cViewPr varScale="1">
        <p:scale>
          <a:sx n="78" d="100"/>
          <a:sy n="78" d="100"/>
        </p:scale>
        <p:origin x="715" y="58"/>
      </p:cViewPr>
      <p:guideLst>
        <p:guide orient="horz" pos="179"/>
        <p:guide orient="horz" pos="3453"/>
        <p:guide orient="horz" pos="3067"/>
        <p:guide orient="horz" pos="1230"/>
        <p:guide orient="horz" pos="890"/>
        <p:guide orient="horz" pos="368"/>
        <p:guide orient="horz" pos="1616"/>
        <p:guide pos="4445"/>
        <p:guide pos="272"/>
        <p:guide pos="576"/>
        <p:guide pos="907"/>
        <p:guide pos="1965"/>
        <p:guide pos="7379"/>
        <p:guide pos="3719"/>
        <p:guide pos="211"/>
      </p:guideLst>
    </p:cSldViewPr>
  </p:slideViewPr>
  <p:outlineViewPr>
    <p:cViewPr>
      <p:scale>
        <a:sx n="33" d="100"/>
        <a:sy n="33" d="100"/>
      </p:scale>
      <p:origin x="0" y="165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6648"/>
    </p:cViewPr>
  </p:sorterViewPr>
  <p:notesViewPr>
    <p:cSldViewPr>
      <p:cViewPr varScale="1">
        <p:scale>
          <a:sx n="51" d="100"/>
          <a:sy n="51" d="100"/>
        </p:scale>
        <p:origin x="-2856" y="-108"/>
      </p:cViewPr>
      <p:guideLst>
        <p:guide orient="horz" pos="3223"/>
        <p:guide pos="2238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9202" cy="51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377" tIns="49688" rIns="99377" bIns="49688" numCol="1" anchor="t" anchorCtr="0" compatLnSpc="1">
            <a:prstTxWarp prst="textNoShape">
              <a:avLst/>
            </a:prstTxWarp>
          </a:bodyPr>
          <a:lstStyle>
            <a:lvl1pPr algn="l" defTabSz="994040">
              <a:defRPr sz="13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203" y="0"/>
            <a:ext cx="3079202" cy="51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377" tIns="49688" rIns="99377" bIns="49688" numCol="1" anchor="t" anchorCtr="0" compatLnSpc="1">
            <a:prstTxWarp prst="textNoShape">
              <a:avLst/>
            </a:prstTxWarp>
          </a:bodyPr>
          <a:lstStyle>
            <a:lvl1pPr algn="r" defTabSz="994040">
              <a:defRPr sz="13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309"/>
            <a:ext cx="3079202" cy="51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377" tIns="49688" rIns="99377" bIns="49688" numCol="1" anchor="b" anchorCtr="0" compatLnSpc="1">
            <a:prstTxWarp prst="textNoShape">
              <a:avLst/>
            </a:prstTxWarp>
          </a:bodyPr>
          <a:lstStyle>
            <a:lvl1pPr algn="l" defTabSz="994040">
              <a:defRPr sz="13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203" y="9722309"/>
            <a:ext cx="3079202" cy="51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377" tIns="49688" rIns="99377" bIns="49688" numCol="1" anchor="b" anchorCtr="0" compatLnSpc="1">
            <a:prstTxWarp prst="textNoShape">
              <a:avLst/>
            </a:prstTxWarp>
          </a:bodyPr>
          <a:lstStyle>
            <a:lvl1pPr algn="r" defTabSz="994040">
              <a:defRPr sz="13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562F318D-AD28-42F7-B157-824F01FE1F38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4765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9202" cy="51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377" tIns="49688" rIns="99377" bIns="49688" numCol="1" anchor="t" anchorCtr="0" compatLnSpc="1">
            <a:prstTxWarp prst="textNoShape">
              <a:avLst/>
            </a:prstTxWarp>
          </a:bodyPr>
          <a:lstStyle>
            <a:lvl1pPr algn="l" defTabSz="994040">
              <a:defRPr sz="13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861" y="0"/>
            <a:ext cx="3079202" cy="51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377" tIns="49688" rIns="99377" bIns="49688" numCol="1" anchor="t" anchorCtr="0" compatLnSpc="1">
            <a:prstTxWarp prst="textNoShape">
              <a:avLst/>
            </a:prstTxWarp>
          </a:bodyPr>
          <a:lstStyle>
            <a:lvl1pPr algn="r" defTabSz="994040">
              <a:defRPr sz="13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2875" y="768350"/>
            <a:ext cx="6819900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5661" y="4859518"/>
            <a:ext cx="5212743" cy="460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377" tIns="49688" rIns="99377" bIns="49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0"/>
            <a:r>
              <a:rPr lang="de-DE" noProof="0" smtClean="0"/>
              <a:t>Zweite Ebene</a:t>
            </a:r>
          </a:p>
          <a:p>
            <a:pPr lvl="0"/>
            <a:r>
              <a:rPr lang="de-DE" noProof="0" smtClean="0"/>
              <a:t>Dritte Ebene</a:t>
            </a:r>
          </a:p>
          <a:p>
            <a:pPr lvl="0"/>
            <a:r>
              <a:rPr lang="de-DE" noProof="0" smtClean="0"/>
              <a:t>Vierte Ebene</a:t>
            </a:r>
          </a:p>
          <a:p>
            <a:pPr lvl="0"/>
            <a:r>
              <a:rPr lang="de-DE" noProof="0" smtClean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946"/>
            <a:ext cx="3079202" cy="51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377" tIns="49688" rIns="99377" bIns="49688" numCol="1" anchor="b" anchorCtr="0" compatLnSpc="1">
            <a:prstTxWarp prst="textNoShape">
              <a:avLst/>
            </a:prstTxWarp>
          </a:bodyPr>
          <a:lstStyle>
            <a:lvl1pPr algn="l" defTabSz="994040">
              <a:defRPr sz="13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861" y="9723946"/>
            <a:ext cx="3079202" cy="51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377" tIns="49688" rIns="99377" bIns="49688" numCol="1" anchor="b" anchorCtr="0" compatLnSpc="1">
            <a:prstTxWarp prst="textNoShape">
              <a:avLst/>
            </a:prstTxWarp>
          </a:bodyPr>
          <a:lstStyle>
            <a:lvl1pPr algn="r" defTabSz="994040">
              <a:defRPr sz="13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14B4D92F-D155-45E1-A257-6264A36EB2F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78289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0D061-4379-4791-A5CC-16033127C2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347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0D061-4379-4791-A5CC-16033127C2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62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0D061-4379-4791-A5CC-16033127C2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99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0D061-4379-4791-A5CC-16033127C2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426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0D061-4379-4791-A5CC-16033127C2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83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0D061-4379-4791-A5CC-16033127C2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270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40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10D061-4379-4791-A5CC-16033127C2E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9404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2137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0D061-4379-4791-A5CC-16033127C2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24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0D061-4379-4791-A5CC-16033127C2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040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0D061-4379-4791-A5CC-16033127C2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84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0D061-4379-4791-A5CC-16033127C2E2}" type="slidenum">
              <a:rPr lang="en-US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099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0D061-4379-4791-A5CC-16033127C2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961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0D061-4379-4791-A5CC-16033127C2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679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0D061-4379-4791-A5CC-16033127C2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24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40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10D061-4379-4791-A5CC-16033127C2E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9404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883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0D061-4379-4791-A5CC-16033127C2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602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0D061-4379-4791-A5CC-16033127C2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36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403" y="284163"/>
            <a:ext cx="11228916" cy="481012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518403" y="747773"/>
            <a:ext cx="11228919" cy="275109"/>
          </a:xfrm>
        </p:spPr>
        <p:txBody>
          <a:bodyPr tIns="72000" bIns="72000" anchor="ctr"/>
          <a:lstStyle>
            <a:lvl1pPr>
              <a:defRPr sz="2000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Logoschutz Titel"/>
          <p:cNvSpPr>
            <a:spLocks/>
          </p:cNvSpPr>
          <p:nvPr userDrawn="1">
            <p:custDataLst>
              <p:tags r:id="rId1"/>
            </p:custDataLst>
          </p:nvPr>
        </p:nvSpPr>
        <p:spPr bwMode="auto">
          <a:xfrm>
            <a:off x="462980" y="249584"/>
            <a:ext cx="11338240" cy="54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10547027" y="6568970"/>
            <a:ext cx="508000" cy="1381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C140C-FC75-438E-89D5-07005EE7987E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Business Unit </a:t>
            </a:r>
            <a:r>
              <a:rPr lang="ru-RU" dirty="0" smtClean="0">
                <a:solidFill>
                  <a:srgbClr val="000000"/>
                </a:solidFill>
              </a:rPr>
              <a:t>Промышленность | Презентация </a:t>
            </a:r>
            <a:r>
              <a:rPr lang="en-US" dirty="0" smtClean="0">
                <a:solidFill>
                  <a:srgbClr val="000000"/>
                </a:solidFill>
              </a:rPr>
              <a:t>The System | </a:t>
            </a:r>
            <a:r>
              <a:rPr lang="ru-RU" dirty="0" smtClean="0">
                <a:solidFill>
                  <a:srgbClr val="000000"/>
                </a:solidFill>
              </a:rPr>
              <a:t>Июль 2018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Logoschutz Powerline" hidden="1"/>
          <p:cNvSpPr/>
          <p:nvPr userDrawn="1">
            <p:custDataLst>
              <p:tags r:id="rId2"/>
            </p:custDataLst>
          </p:nvPr>
        </p:nvSpPr>
        <p:spPr bwMode="auto">
          <a:xfrm>
            <a:off x="0" y="6092825"/>
            <a:ext cx="12192000" cy="4016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eaLnBrk="1" hangingPunct="1">
              <a:defRPr/>
            </a:pPr>
            <a:endParaRPr lang="de-DE" sz="1800" b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6" name="Layoutschutz" hidden="1"/>
          <p:cNvSpPr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500533" y="1374025"/>
            <a:ext cx="11281835" cy="410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" name="Layoutschutz unten" hidden="1"/>
          <p:cNvSpPr/>
          <p:nvPr userDrawn="1">
            <p:custDataLst>
              <p:tags r:id="rId4"/>
            </p:custDataLst>
          </p:nvPr>
        </p:nvSpPr>
        <p:spPr bwMode="auto">
          <a:xfrm>
            <a:off x="516470" y="5442973"/>
            <a:ext cx="10332060" cy="640117"/>
          </a:xfrm>
          <a:prstGeom prst="rect">
            <a:avLst/>
          </a:prstGeom>
          <a:solidFill>
            <a:schemeClr val="accent3"/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eaLnBrk="1" hangingPunct="1"/>
            <a:endParaRPr lang="de-DE" sz="1800" b="1" ker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5" name="Logoschutz" hidden="1"/>
          <p:cNvSpPr/>
          <p:nvPr userDrawn="1">
            <p:custDataLst>
              <p:tags r:id="rId5"/>
            </p:custDataLst>
          </p:nvPr>
        </p:nvSpPr>
        <p:spPr bwMode="auto">
          <a:xfrm>
            <a:off x="10930491" y="5461983"/>
            <a:ext cx="1098551" cy="1018735"/>
          </a:xfrm>
          <a:prstGeom prst="rect">
            <a:avLst/>
          </a:prstGeom>
          <a:solidFill>
            <a:srgbClr val="D9D9D9">
              <a:alpha val="50196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eaLnBrk="1" hangingPunct="1">
              <a:defRPr/>
            </a:pPr>
            <a:endParaRPr lang="de-DE" sz="1800" b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8" name="Logoschutz" hidden="1"/>
          <p:cNvSpPr/>
          <p:nvPr userDrawn="1">
            <p:custDataLst>
              <p:tags r:id="rId6"/>
            </p:custDataLst>
          </p:nvPr>
        </p:nvSpPr>
        <p:spPr bwMode="auto">
          <a:xfrm>
            <a:off x="10930491" y="5461979"/>
            <a:ext cx="1098551" cy="1054800"/>
          </a:xfrm>
          <a:prstGeom prst="rect">
            <a:avLst/>
          </a:prstGeom>
          <a:solidFill>
            <a:srgbClr val="D9D9D9">
              <a:alpha val="50196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eaLnBrk="1" hangingPunct="1">
              <a:defRPr/>
            </a:pPr>
            <a:endParaRPr lang="de-DE" sz="1800" b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6797951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403" y="284163"/>
            <a:ext cx="11228916" cy="481012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518403" y="747773"/>
            <a:ext cx="11228919" cy="275109"/>
          </a:xfrm>
        </p:spPr>
        <p:txBody>
          <a:bodyPr tIns="72000" bIns="72000" anchor="ctr"/>
          <a:lstStyle>
            <a:lvl1pPr>
              <a:defRPr sz="2000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Logoschutz Titel"/>
          <p:cNvSpPr>
            <a:spLocks/>
          </p:cNvSpPr>
          <p:nvPr userDrawn="1">
            <p:custDataLst>
              <p:tags r:id="rId1"/>
            </p:custDataLst>
          </p:nvPr>
        </p:nvSpPr>
        <p:spPr bwMode="auto">
          <a:xfrm>
            <a:off x="462980" y="249584"/>
            <a:ext cx="11338240" cy="54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10547027" y="6568970"/>
            <a:ext cx="508000" cy="1381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C140C-FC75-438E-89D5-07005EE7987E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Business Unit </a:t>
            </a:r>
            <a:r>
              <a:rPr lang="ru-RU" dirty="0" smtClean="0">
                <a:solidFill>
                  <a:srgbClr val="000000"/>
                </a:solidFill>
              </a:rPr>
              <a:t>Промышленность | Презентация </a:t>
            </a:r>
            <a:r>
              <a:rPr lang="en-US" dirty="0" smtClean="0">
                <a:solidFill>
                  <a:srgbClr val="000000"/>
                </a:solidFill>
              </a:rPr>
              <a:t>The System | </a:t>
            </a:r>
            <a:r>
              <a:rPr lang="ru-RU" dirty="0" smtClean="0">
                <a:solidFill>
                  <a:srgbClr val="000000"/>
                </a:solidFill>
              </a:rPr>
              <a:t>Июль 2018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Logoschutz Powerline" hidden="1"/>
          <p:cNvSpPr/>
          <p:nvPr userDrawn="1">
            <p:custDataLst>
              <p:tags r:id="rId2"/>
            </p:custDataLst>
          </p:nvPr>
        </p:nvSpPr>
        <p:spPr bwMode="auto">
          <a:xfrm>
            <a:off x="0" y="6092825"/>
            <a:ext cx="12192000" cy="4016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eaLnBrk="1" hangingPunct="1">
              <a:defRPr/>
            </a:pPr>
            <a:endParaRPr lang="de-DE" sz="1800" b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6" name="Layoutschutz" hidden="1"/>
          <p:cNvSpPr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500533" y="1374025"/>
            <a:ext cx="11281835" cy="410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" name="Layoutschutz unten" hidden="1"/>
          <p:cNvSpPr/>
          <p:nvPr userDrawn="1">
            <p:custDataLst>
              <p:tags r:id="rId4"/>
            </p:custDataLst>
          </p:nvPr>
        </p:nvSpPr>
        <p:spPr bwMode="auto">
          <a:xfrm>
            <a:off x="516470" y="5442973"/>
            <a:ext cx="10332060" cy="640117"/>
          </a:xfrm>
          <a:prstGeom prst="rect">
            <a:avLst/>
          </a:prstGeom>
          <a:solidFill>
            <a:schemeClr val="accent3"/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eaLnBrk="1" hangingPunct="1"/>
            <a:endParaRPr lang="de-DE" sz="1800" b="1" ker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5" name="Logoschutz" hidden="1"/>
          <p:cNvSpPr/>
          <p:nvPr userDrawn="1">
            <p:custDataLst>
              <p:tags r:id="rId5"/>
            </p:custDataLst>
          </p:nvPr>
        </p:nvSpPr>
        <p:spPr bwMode="auto">
          <a:xfrm>
            <a:off x="10930491" y="5461983"/>
            <a:ext cx="1098551" cy="1018735"/>
          </a:xfrm>
          <a:prstGeom prst="rect">
            <a:avLst/>
          </a:prstGeom>
          <a:solidFill>
            <a:srgbClr val="D9D9D9">
              <a:alpha val="50196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eaLnBrk="1" hangingPunct="1">
              <a:defRPr/>
            </a:pPr>
            <a:endParaRPr lang="de-DE" sz="1800" b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8" name="Logoschutz" hidden="1"/>
          <p:cNvSpPr/>
          <p:nvPr userDrawn="1">
            <p:custDataLst>
              <p:tags r:id="rId6"/>
            </p:custDataLst>
          </p:nvPr>
        </p:nvSpPr>
        <p:spPr bwMode="auto">
          <a:xfrm>
            <a:off x="10930491" y="5461979"/>
            <a:ext cx="1098551" cy="1054800"/>
          </a:xfrm>
          <a:prstGeom prst="rect">
            <a:avLst/>
          </a:prstGeom>
          <a:solidFill>
            <a:srgbClr val="D9D9D9">
              <a:alpha val="50196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eaLnBrk="1" hangingPunct="1">
              <a:defRPr/>
            </a:pPr>
            <a:endParaRPr lang="de-DE" sz="1800" b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865248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instiegsfolie mit Überschri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Business Unit </a:t>
            </a:r>
            <a:r>
              <a:rPr lang="ru-RU" dirty="0" smtClean="0">
                <a:solidFill>
                  <a:srgbClr val="FFFFFF"/>
                </a:solidFill>
              </a:rPr>
              <a:t>Промышленность | Презентация </a:t>
            </a:r>
            <a:r>
              <a:rPr lang="en-US" dirty="0" smtClean="0">
                <a:solidFill>
                  <a:srgbClr val="FFFFFF"/>
                </a:solidFill>
              </a:rPr>
              <a:t>The System | </a:t>
            </a:r>
            <a:r>
              <a:rPr lang="ru-RU" dirty="0" smtClean="0">
                <a:solidFill>
                  <a:srgbClr val="FFFFFF"/>
                </a:solidFill>
              </a:rPr>
              <a:t>Июль 2018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80103C2-BBD4-4F88-8116-111E1955C121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909757" y="5420841"/>
            <a:ext cx="9569777" cy="432048"/>
          </a:xfrm>
          <a:prstGeom prst="rect">
            <a:avLst/>
          </a:prstGeom>
        </p:spPr>
        <p:txBody>
          <a:bodyPr/>
          <a:lstStyle>
            <a:lvl1pPr>
              <a:defRPr lang="de-DE" sz="2400" b="1" smtClean="0">
                <a:solidFill>
                  <a:schemeClr val="bg1"/>
                </a:solidFill>
                <a:ea typeface="+mj-ea"/>
              </a:defRPr>
            </a:lvl1pPr>
            <a:lvl2pPr>
              <a:defRPr lang="de-DE" sz="2400" b="1" smtClean="0"/>
            </a:lvl2pPr>
            <a:lvl3pPr>
              <a:defRPr lang="de-DE" sz="2400" b="1" smtClean="0"/>
            </a:lvl3pPr>
            <a:lvl4pPr>
              <a:defRPr lang="de-DE" sz="2400" b="1" smtClean="0"/>
            </a:lvl4pPr>
            <a:lvl5pPr>
              <a:defRPr lang="de-DE" sz="2400" b="1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MIO_VALID_LAYOUT" hidden="1"/>
          <p:cNvSpPr/>
          <p:nvPr userDrawn="1"/>
        </p:nvSpPr>
        <p:spPr bwMode="auto">
          <a:xfrm>
            <a:off x="9840606" y="404814"/>
            <a:ext cx="720819" cy="642937"/>
          </a:xfrm>
          <a:prstGeom prst="noSmoking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eaLnBrk="1" hangingPunct="1">
              <a:defRPr/>
            </a:pPr>
            <a:endParaRPr lang="de-DE" sz="1800" b="1" kern="0">
              <a:solidFill>
                <a:srgbClr val="000000"/>
              </a:solidFill>
              <a:latin typeface="Arial" charset="0"/>
              <a:ea typeface="ＭＳ Ｐゴシック" charset="-128"/>
              <a:cs typeface="Arial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22" y="368660"/>
            <a:ext cx="3164300" cy="73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7538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tags" Target="../tags/tag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16467" y="1410969"/>
            <a:ext cx="11232000" cy="4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noProof="0" dirty="0" err="1"/>
              <a:t>Textmasterformat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bearbeiten</a:t>
            </a:r>
            <a:endParaRPr lang="en-US" altLang="de-DE" noProof="0" dirty="0"/>
          </a:p>
          <a:p>
            <a:pPr lvl="1"/>
            <a:r>
              <a:rPr lang="en-US" altLang="de-DE" noProof="0" dirty="0" err="1"/>
              <a:t>Zweite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Ebene</a:t>
            </a:r>
            <a:endParaRPr lang="en-US" altLang="de-DE" noProof="0" dirty="0"/>
          </a:p>
          <a:p>
            <a:pPr lvl="2"/>
            <a:r>
              <a:rPr lang="en-US" altLang="de-DE" noProof="0" dirty="0" err="1"/>
              <a:t>Dritte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Ebene</a:t>
            </a:r>
            <a:endParaRPr lang="en-US" altLang="de-DE" noProof="0" dirty="0"/>
          </a:p>
          <a:p>
            <a:pPr lvl="3"/>
            <a:r>
              <a:rPr lang="en-US" altLang="de-DE" noProof="0" dirty="0" err="1"/>
              <a:t>Vierte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Ebene</a:t>
            </a:r>
            <a:endParaRPr lang="en-US" altLang="de-DE" noProof="0" dirty="0"/>
          </a:p>
          <a:p>
            <a:pPr lvl="4"/>
            <a:r>
              <a:rPr lang="en-US" altLang="de-DE" noProof="0" dirty="0" err="1"/>
              <a:t>Fünfte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Ebene</a:t>
            </a:r>
            <a:endParaRPr lang="en-US" altLang="de-DE" noProof="0" dirty="0"/>
          </a:p>
        </p:txBody>
      </p:sp>
      <p:sp>
        <p:nvSpPr>
          <p:cNvPr id="1030" name="Titelplatzhalter 1"/>
          <p:cNvSpPr>
            <a:spLocks noGrp="1"/>
          </p:cNvSpPr>
          <p:nvPr>
            <p:ph type="title"/>
          </p:nvPr>
        </p:nvSpPr>
        <p:spPr bwMode="auto">
          <a:xfrm>
            <a:off x="518402" y="284163"/>
            <a:ext cx="11228916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noProof="0" dirty="0" err="1"/>
              <a:t>Titelmasterformat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durch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Klicken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bearbeiten</a:t>
            </a:r>
            <a:endParaRPr lang="en-US" altLang="de-DE" noProof="0" dirty="0"/>
          </a:p>
        </p:txBody>
      </p:sp>
      <p:sp>
        <p:nvSpPr>
          <p:cNvPr id="4" name="empower - DO NOT DELETE!!!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0" cy="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eaLnBrk="1" hangingPunct="1">
              <a:defRPr/>
            </a:pPr>
            <a:endParaRPr lang="en-US" sz="1800" b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527297"/>
            <a:ext cx="12192000" cy="2308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900"/>
            </a:lvl1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Business Unit </a:t>
            </a:r>
            <a:r>
              <a:rPr lang="ru-RU" dirty="0" smtClean="0">
                <a:solidFill>
                  <a:srgbClr val="000000"/>
                </a:solidFill>
              </a:rPr>
              <a:t>Промышленность | Презентация </a:t>
            </a:r>
            <a:r>
              <a:rPr lang="en-US" dirty="0" smtClean="0">
                <a:solidFill>
                  <a:srgbClr val="000000"/>
                </a:solidFill>
              </a:rPr>
              <a:t>The System | </a:t>
            </a:r>
            <a:r>
              <a:rPr lang="ru-RU" dirty="0" smtClean="0">
                <a:solidFill>
                  <a:srgbClr val="000000"/>
                </a:solidFill>
              </a:rPr>
              <a:t>Июль 2018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547027" y="6568970"/>
            <a:ext cx="508000" cy="138112"/>
          </a:xfrm>
          <a:prstGeom prst="rect">
            <a:avLst/>
          </a:prstGeom>
          <a:ln/>
        </p:spPr>
        <p:txBody>
          <a:bodyPr anchor="ctr"/>
          <a:lstStyle>
            <a:lvl1pPr>
              <a:defRPr sz="900"/>
            </a:lvl1pPr>
          </a:lstStyle>
          <a:p>
            <a:pPr algn="l" eaLnBrk="1" hangingPunct="1">
              <a:defRPr/>
            </a:pPr>
            <a:fld id="{F3CC140C-FC75-438E-89D5-07005EE7987E}" type="slidenum">
              <a:rPr lang="en-US" smtClean="0">
                <a:solidFill>
                  <a:srgbClr val="000000"/>
                </a:solidFill>
              </a:rPr>
              <a:pPr algn="l" eaLnBrk="1" hangingPunct="1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Bild 1" descr="R_PowerPoint_BGb_GB_Breitbild-0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82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93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0" indent="-342900" algn="l" rtl="0" eaLnBrk="0" fontAlgn="base" hangingPunct="0">
        <a:spcBef>
          <a:spcPts val="0"/>
        </a:spcBef>
        <a:spcAft>
          <a:spcPct val="0"/>
        </a:spcAft>
        <a:buFont typeface="Arial" pitchFamily="34" charset="0"/>
        <a:defRPr kern="1200">
          <a:solidFill>
            <a:schemeClr val="tx1"/>
          </a:solidFill>
          <a:latin typeface="Arial" pitchFamily="34" charset="0"/>
          <a:ea typeface="+mn-ea"/>
          <a:cs typeface="Arial" panose="020B0604020202020204" pitchFamily="34" charset="0"/>
        </a:defRPr>
      </a:lvl1pPr>
      <a:lvl2pPr marL="180975" indent="-180975" algn="l" rtl="0" eaLnBrk="0" fontAlgn="base" hangingPunct="0">
        <a:spcBef>
          <a:spcPts val="0"/>
        </a:spcBef>
        <a:spcAft>
          <a:spcPct val="0"/>
        </a:spcAft>
        <a:buFont typeface="Wingdings" pitchFamily="2" charset="2"/>
        <a:buChar char="§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61950" indent="-180975" algn="l" rtl="0" eaLnBrk="0" fontAlgn="base" hangingPunct="0">
        <a:spcBef>
          <a:spcPts val="0"/>
        </a:spcBef>
        <a:spcAft>
          <a:spcPct val="0"/>
        </a:spcAft>
        <a:buFont typeface="Symbol" pitchFamily="18" charset="2"/>
        <a:buChar char="-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42925" indent="-180975" algn="l" rtl="0" eaLnBrk="0" fontAlgn="base" hangingPunct="0">
        <a:spcBef>
          <a:spcPts val="0"/>
        </a:spcBef>
        <a:spcAft>
          <a:spcPct val="0"/>
        </a:spcAft>
        <a:buFont typeface="Webdings" pitchFamily="18" charset="2"/>
        <a:buChar char="4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14375" indent="-171450" algn="l" rtl="0" eaLnBrk="0" fontAlgn="base" hangingPunct="0">
        <a:spcBef>
          <a:spcPts val="0"/>
        </a:spcBef>
        <a:spcAft>
          <a:spcPct val="0"/>
        </a:spcAft>
        <a:buFont typeface="Symbol" pitchFamily="18" charset="2"/>
        <a:buChar char="-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882000" indent="-230400" algn="l" defTabSz="914400" rtl="0" eaLnBrk="1" latinLnBrk="0" hangingPunct="1">
        <a:spcBef>
          <a:spcPct val="20000"/>
        </a:spcBef>
        <a:buFont typeface="Symbol" pitchFamily="18" charset="2"/>
        <a:buChar char="-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051200" indent="-230400" algn="l" defTabSz="914400" rtl="0" eaLnBrk="1" latinLnBrk="0" hangingPunct="1">
        <a:spcBef>
          <a:spcPct val="20000"/>
        </a:spcBef>
        <a:buFont typeface="Symbol" pitchFamily="18" charset="2"/>
        <a:buChar char="-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220400" indent="-230400" algn="l" defTabSz="914400" rtl="0" eaLnBrk="1" latinLnBrk="0" hangingPunct="1">
        <a:spcBef>
          <a:spcPct val="20000"/>
        </a:spcBef>
        <a:buFont typeface="Symbol" pitchFamily="18" charset="2"/>
        <a:buChar char="-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389600" indent="-230400" algn="l" defTabSz="914400" rtl="0" eaLnBrk="1" latinLnBrk="0" hangingPunct="1">
        <a:spcBef>
          <a:spcPct val="20000"/>
        </a:spcBef>
        <a:buFont typeface="Symbol" pitchFamily="18" charset="2"/>
        <a:buChar char="-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16467" y="1410969"/>
            <a:ext cx="11232000" cy="4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noProof="0" dirty="0" err="1"/>
              <a:t>Textmasterformat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bearbeiten</a:t>
            </a:r>
            <a:endParaRPr lang="en-US" altLang="de-DE" noProof="0" dirty="0"/>
          </a:p>
          <a:p>
            <a:pPr lvl="1"/>
            <a:r>
              <a:rPr lang="en-US" altLang="de-DE" noProof="0" dirty="0" err="1"/>
              <a:t>Zweite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Ebene</a:t>
            </a:r>
            <a:endParaRPr lang="en-US" altLang="de-DE" noProof="0" dirty="0"/>
          </a:p>
          <a:p>
            <a:pPr lvl="2"/>
            <a:r>
              <a:rPr lang="en-US" altLang="de-DE" noProof="0" dirty="0" err="1"/>
              <a:t>Dritte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Ebene</a:t>
            </a:r>
            <a:endParaRPr lang="en-US" altLang="de-DE" noProof="0" dirty="0"/>
          </a:p>
          <a:p>
            <a:pPr lvl="3"/>
            <a:r>
              <a:rPr lang="en-US" altLang="de-DE" noProof="0" dirty="0" err="1"/>
              <a:t>Vierte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Ebene</a:t>
            </a:r>
            <a:endParaRPr lang="en-US" altLang="de-DE" noProof="0" dirty="0"/>
          </a:p>
          <a:p>
            <a:pPr lvl="4"/>
            <a:r>
              <a:rPr lang="en-US" altLang="de-DE" noProof="0" dirty="0" err="1"/>
              <a:t>Fünfte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Ebene</a:t>
            </a:r>
            <a:endParaRPr lang="en-US" altLang="de-DE" noProof="0" dirty="0"/>
          </a:p>
        </p:txBody>
      </p:sp>
      <p:sp>
        <p:nvSpPr>
          <p:cNvPr id="1030" name="Titelplatzhalter 1"/>
          <p:cNvSpPr>
            <a:spLocks noGrp="1"/>
          </p:cNvSpPr>
          <p:nvPr>
            <p:ph type="title"/>
          </p:nvPr>
        </p:nvSpPr>
        <p:spPr bwMode="auto">
          <a:xfrm>
            <a:off x="518402" y="284163"/>
            <a:ext cx="11228916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noProof="0" dirty="0" err="1"/>
              <a:t>Titelmasterformat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durch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Klicken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bearbeiten</a:t>
            </a:r>
            <a:endParaRPr lang="en-US" altLang="de-DE" noProof="0" dirty="0"/>
          </a:p>
        </p:txBody>
      </p:sp>
      <p:sp>
        <p:nvSpPr>
          <p:cNvPr id="4" name="empower - DO NOT DELETE!!!" hidden="1"/>
          <p:cNvSpPr/>
          <p:nvPr>
            <p:custDataLst>
              <p:tags r:id="rId4"/>
            </p:custDataLst>
          </p:nvPr>
        </p:nvSpPr>
        <p:spPr bwMode="auto">
          <a:xfrm>
            <a:off x="0" y="0"/>
            <a:ext cx="0" cy="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eaLnBrk="1" hangingPunct="1">
              <a:defRPr/>
            </a:pPr>
            <a:endParaRPr lang="en-US" sz="1800" b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527297"/>
            <a:ext cx="12192000" cy="2308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900"/>
            </a:lvl1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Business Unit </a:t>
            </a:r>
            <a:r>
              <a:rPr lang="ru-RU" dirty="0" smtClean="0">
                <a:solidFill>
                  <a:srgbClr val="000000"/>
                </a:solidFill>
              </a:rPr>
              <a:t>Промышленность | Презентация </a:t>
            </a:r>
            <a:r>
              <a:rPr lang="en-US" dirty="0" smtClean="0">
                <a:solidFill>
                  <a:srgbClr val="000000"/>
                </a:solidFill>
              </a:rPr>
              <a:t>The System | </a:t>
            </a:r>
            <a:r>
              <a:rPr lang="ru-RU" dirty="0" smtClean="0">
                <a:solidFill>
                  <a:srgbClr val="000000"/>
                </a:solidFill>
              </a:rPr>
              <a:t>Июль 2018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547027" y="6568970"/>
            <a:ext cx="508000" cy="138112"/>
          </a:xfrm>
          <a:prstGeom prst="rect">
            <a:avLst/>
          </a:prstGeom>
          <a:ln/>
        </p:spPr>
        <p:txBody>
          <a:bodyPr anchor="ctr"/>
          <a:lstStyle>
            <a:lvl1pPr>
              <a:defRPr sz="900"/>
            </a:lvl1pPr>
          </a:lstStyle>
          <a:p>
            <a:pPr algn="l" eaLnBrk="1" hangingPunct="1">
              <a:defRPr/>
            </a:pPr>
            <a:fld id="{F3CC140C-FC75-438E-89D5-07005EE7987E}" type="slidenum">
              <a:rPr lang="en-US" smtClean="0">
                <a:solidFill>
                  <a:srgbClr val="000000"/>
                </a:solidFill>
              </a:rPr>
              <a:pPr algn="l" eaLnBrk="1" hangingPunct="1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Bild 1" descr="R_PowerPoint_BGb_GB_Breitbild-01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32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96" r:id="rId1"/>
    <p:sldLayoutId id="2147490097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0" indent="-342900" algn="l" rtl="0" eaLnBrk="0" fontAlgn="base" hangingPunct="0">
        <a:spcBef>
          <a:spcPts val="0"/>
        </a:spcBef>
        <a:spcAft>
          <a:spcPct val="0"/>
        </a:spcAft>
        <a:buFont typeface="Arial" pitchFamily="34" charset="0"/>
        <a:defRPr kern="1200">
          <a:solidFill>
            <a:schemeClr val="tx1"/>
          </a:solidFill>
          <a:latin typeface="Arial" pitchFamily="34" charset="0"/>
          <a:ea typeface="+mn-ea"/>
          <a:cs typeface="Arial" panose="020B0604020202020204" pitchFamily="34" charset="0"/>
        </a:defRPr>
      </a:lvl1pPr>
      <a:lvl2pPr marL="180975" indent="-180975" algn="l" rtl="0" eaLnBrk="0" fontAlgn="base" hangingPunct="0">
        <a:spcBef>
          <a:spcPts val="0"/>
        </a:spcBef>
        <a:spcAft>
          <a:spcPct val="0"/>
        </a:spcAft>
        <a:buFont typeface="Wingdings" pitchFamily="2" charset="2"/>
        <a:buChar char="§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61950" indent="-180975" algn="l" rtl="0" eaLnBrk="0" fontAlgn="base" hangingPunct="0">
        <a:spcBef>
          <a:spcPts val="0"/>
        </a:spcBef>
        <a:spcAft>
          <a:spcPct val="0"/>
        </a:spcAft>
        <a:buFont typeface="Symbol" pitchFamily="18" charset="2"/>
        <a:buChar char="-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42925" indent="-180975" algn="l" rtl="0" eaLnBrk="0" fontAlgn="base" hangingPunct="0">
        <a:spcBef>
          <a:spcPts val="0"/>
        </a:spcBef>
        <a:spcAft>
          <a:spcPct val="0"/>
        </a:spcAft>
        <a:buFont typeface="Webdings" pitchFamily="18" charset="2"/>
        <a:buChar char="4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14375" indent="-171450" algn="l" rtl="0" eaLnBrk="0" fontAlgn="base" hangingPunct="0">
        <a:spcBef>
          <a:spcPts val="0"/>
        </a:spcBef>
        <a:spcAft>
          <a:spcPct val="0"/>
        </a:spcAft>
        <a:buFont typeface="Symbol" pitchFamily="18" charset="2"/>
        <a:buChar char="-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882000" indent="-230400" algn="l" defTabSz="914400" rtl="0" eaLnBrk="1" latinLnBrk="0" hangingPunct="1">
        <a:spcBef>
          <a:spcPct val="20000"/>
        </a:spcBef>
        <a:buFont typeface="Symbol" pitchFamily="18" charset="2"/>
        <a:buChar char="-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051200" indent="-230400" algn="l" defTabSz="914400" rtl="0" eaLnBrk="1" latinLnBrk="0" hangingPunct="1">
        <a:spcBef>
          <a:spcPct val="20000"/>
        </a:spcBef>
        <a:buFont typeface="Symbol" pitchFamily="18" charset="2"/>
        <a:buChar char="-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220400" indent="-230400" algn="l" defTabSz="914400" rtl="0" eaLnBrk="1" latinLnBrk="0" hangingPunct="1">
        <a:spcBef>
          <a:spcPct val="20000"/>
        </a:spcBef>
        <a:buFont typeface="Symbol" pitchFamily="18" charset="2"/>
        <a:buChar char="-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389600" indent="-230400" algn="l" defTabSz="914400" rtl="0" eaLnBrk="1" latinLnBrk="0" hangingPunct="1">
        <a:spcBef>
          <a:spcPct val="20000"/>
        </a:spcBef>
        <a:buFont typeface="Symbol" pitchFamily="18" charset="2"/>
        <a:buChar char="-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32.jpg"/><Relationship Id="rId5" Type="http://schemas.openxmlformats.org/officeDocument/2006/relationships/image" Target="../media/image34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4.jpe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3.png"/><Relationship Id="rId12" Type="http://schemas.openxmlformats.org/officeDocument/2006/relationships/image" Target="../media/image48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6" Type="http://schemas.openxmlformats.org/officeDocument/2006/relationships/image" Target="../media/image24.png"/><Relationship Id="rId11" Type="http://schemas.openxmlformats.org/officeDocument/2006/relationships/image" Target="../media/image47.emf"/><Relationship Id="rId5" Type="http://schemas.openxmlformats.org/officeDocument/2006/relationships/image" Target="../media/image23.png"/><Relationship Id="rId10" Type="http://schemas.openxmlformats.org/officeDocument/2006/relationships/image" Target="../media/image46.emf"/><Relationship Id="rId4" Type="http://schemas.openxmlformats.org/officeDocument/2006/relationships/image" Target="../media/image4.jpeg"/><Relationship Id="rId9" Type="http://schemas.openxmlformats.org/officeDocument/2006/relationships/image" Target="../media/image4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6" Type="http://schemas.openxmlformats.org/officeDocument/2006/relationships/image" Target="../media/image34.png"/><Relationship Id="rId5" Type="http://schemas.openxmlformats.org/officeDocument/2006/relationships/image" Target="../media/image40.png"/><Relationship Id="rId4" Type="http://schemas.openxmlformats.org/officeDocument/2006/relationships/image" Target="../media/image4.jpe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5" Type="http://schemas.openxmlformats.org/officeDocument/2006/relationships/image" Target="../media/image49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2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6" Type="http://schemas.openxmlformats.org/officeDocument/2006/relationships/image" Target="../media/image5.png"/><Relationship Id="rId11" Type="http://schemas.openxmlformats.org/officeDocument/2006/relationships/image" Target="../media/image39.png"/><Relationship Id="rId5" Type="http://schemas.openxmlformats.org/officeDocument/2006/relationships/image" Target="../media/image6.png"/><Relationship Id="rId15" Type="http://schemas.openxmlformats.org/officeDocument/2006/relationships/image" Target="../media/image35.png"/><Relationship Id="rId10" Type="http://schemas.openxmlformats.org/officeDocument/2006/relationships/image" Target="../media/image13.png"/><Relationship Id="rId4" Type="http://schemas.openxmlformats.org/officeDocument/2006/relationships/image" Target="../media/image4.jpeg"/><Relationship Id="rId9" Type="http://schemas.openxmlformats.org/officeDocument/2006/relationships/image" Target="../media/image54.png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4.jpe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4.jpe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5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24.png"/><Relationship Id="rId11" Type="http://schemas.openxmlformats.org/officeDocument/2006/relationships/image" Target="../media/image29.emf"/><Relationship Id="rId5" Type="http://schemas.openxmlformats.org/officeDocument/2006/relationships/image" Target="../media/image23.png"/><Relationship Id="rId10" Type="http://schemas.openxmlformats.org/officeDocument/2006/relationships/image" Target="../media/image28.emf"/><Relationship Id="rId4" Type="http://schemas.openxmlformats.org/officeDocument/2006/relationships/image" Target="../media/image4.jpeg"/><Relationship Id="rId9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5" Type="http://schemas.openxmlformats.org/officeDocument/2006/relationships/image" Target="../media/image30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Системный консалтинг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</a:rPr>
              <a:t>Rittal Value Added Chain | 09</a:t>
            </a:r>
            <a:r>
              <a:rPr lang="ru-RU" dirty="0" smtClean="0">
                <a:solidFill>
                  <a:schemeClr val="bg1"/>
                </a:solidFill>
              </a:rPr>
              <a:t>.09.2020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8580276" y="1268760"/>
            <a:ext cx="3492388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3600" dirty="0" smtClean="0">
                <a:solidFill>
                  <a:srgbClr val="FFFFFF"/>
                </a:solidFill>
              </a:rPr>
              <a:t>Generation X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4000"/>
          <a:stretch/>
        </p:blipFill>
        <p:spPr>
          <a:xfrm>
            <a:off x="119336" y="8620"/>
            <a:ext cx="3456384" cy="1122360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 bwMode="auto">
          <a:xfrm>
            <a:off x="-132692" y="1885404"/>
            <a:ext cx="11803972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ru-RU" dirty="0" smtClean="0">
                <a:solidFill>
                  <a:srgbClr val="FFFFFF"/>
                </a:solidFill>
              </a:rPr>
              <a:t>Новые возможности для Промышленности 4.0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6168008" y="4257092"/>
            <a:ext cx="4608512" cy="16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2800" dirty="0" smtClean="0">
                <a:solidFill>
                  <a:srgbClr val="FFFFFF"/>
                </a:solidFill>
              </a:rPr>
              <a:t>Алексей </a:t>
            </a:r>
            <a:r>
              <a:rPr lang="ru-RU" sz="2800" dirty="0" err="1" smtClean="0">
                <a:solidFill>
                  <a:srgbClr val="FFFFFF"/>
                </a:solidFill>
              </a:rPr>
              <a:t>Вильбой</a:t>
            </a:r>
            <a:endParaRPr lang="ru-RU" sz="2800" dirty="0" smtClean="0">
              <a:solidFill>
                <a:srgbClr val="FFFFFF"/>
              </a:solidFill>
            </a:endParaRPr>
          </a:p>
          <a:p>
            <a:r>
              <a:rPr lang="ru-RU" sz="2000" dirty="0" smtClean="0">
                <a:solidFill>
                  <a:srgbClr val="FFFFFF"/>
                </a:solidFill>
              </a:rPr>
              <a:t>Системный консультант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101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3CC140C-FC75-438E-89D5-07005EE7987E}" type="slidenum">
              <a:rPr lang="en-US" smtClean="0">
                <a:solidFill>
                  <a:schemeClr val="lt1"/>
                </a:solidFill>
              </a:rPr>
              <a:pPr>
                <a:defRPr/>
              </a:pPr>
              <a:t>10</a:t>
            </a:fld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1" y="152636"/>
            <a:ext cx="1980605" cy="97210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71364" y="-63388"/>
            <a:ext cx="8604956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>
                <a:solidFill>
                  <a:srgbClr val="FFFFFF"/>
                </a:solidFill>
              </a:rPr>
              <a:t>МОДУЛЬ ВИРТУАЛЬНОГО ПРОТОТИПИРОВАНИЯ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88" y="478591"/>
            <a:ext cx="5627948" cy="30615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83732" y="2708920"/>
            <a:ext cx="2665678" cy="3600290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 bwMode="auto">
          <a:xfrm>
            <a:off x="2736314" y="4285248"/>
            <a:ext cx="864096" cy="504056"/>
          </a:xfrm>
          <a:prstGeom prst="rightArrow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ru-RU" sz="1800" b="1" kern="0" smtClean="0">
              <a:latin typeface="Arial" charset="0"/>
              <a:ea typeface="ＭＳ Ｐゴシック" charset="-128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459596" y="3537012"/>
            <a:ext cx="276718" cy="11264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ru-RU" sz="1800" b="1" kern="0" smtClean="0">
              <a:latin typeface="Arial" charset="0"/>
              <a:ea typeface="ＭＳ Ｐゴシック" charset="-128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6537354" y="1326455"/>
            <a:ext cx="5548652" cy="436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1800" dirty="0" smtClean="0">
                <a:solidFill>
                  <a:srgbClr val="FFFFFF"/>
                </a:solidFill>
              </a:rPr>
              <a:t>формирование цифрового двойника изделия в соответствии со схемой </a:t>
            </a:r>
            <a:r>
              <a:rPr lang="en-US" sz="1800" dirty="0" smtClean="0">
                <a:solidFill>
                  <a:srgbClr val="FFFFFF"/>
                </a:solidFill>
              </a:rPr>
              <a:t>P8</a:t>
            </a:r>
            <a:r>
              <a:rPr lang="ru-RU" sz="1800" dirty="0" smtClean="0">
                <a:solidFill>
                  <a:srgbClr val="FFFFFF"/>
                </a:solidFill>
              </a:rPr>
              <a:t>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1800" dirty="0" smtClean="0">
                <a:solidFill>
                  <a:srgbClr val="FFFFFF"/>
                </a:solidFill>
              </a:rPr>
              <a:t>3</a:t>
            </a:r>
            <a:r>
              <a:rPr lang="en-US" sz="1800" dirty="0" smtClean="0">
                <a:solidFill>
                  <a:srgbClr val="FFFFFF"/>
                </a:solidFill>
              </a:rPr>
              <a:t>D-</a:t>
            </a:r>
            <a:r>
              <a:rPr lang="ru-RU" sz="1800" dirty="0" smtClean="0">
                <a:solidFill>
                  <a:srgbClr val="FFFFFF"/>
                </a:solidFill>
              </a:rPr>
              <a:t>компоновка комплектующих в шкафу;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1800" dirty="0">
                <a:solidFill>
                  <a:srgbClr val="FFFFFF"/>
                </a:solidFill>
              </a:rPr>
              <a:t>автоматическая и ручная трассировка кабельных и трубных </a:t>
            </a:r>
            <a:r>
              <a:rPr lang="ru-RU" sz="1800" dirty="0" smtClean="0">
                <a:solidFill>
                  <a:srgbClr val="FFFFFF"/>
                </a:solidFill>
              </a:rPr>
              <a:t>разводок;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1800" dirty="0">
                <a:solidFill>
                  <a:srgbClr val="FFFFFF"/>
                </a:solidFill>
              </a:rPr>
              <a:t>выявление потенциальных ошибок на ранних этапах </a:t>
            </a:r>
            <a:r>
              <a:rPr lang="ru-RU" sz="1800" dirty="0" smtClean="0">
                <a:solidFill>
                  <a:srgbClr val="FFFFFF"/>
                </a:solidFill>
              </a:rPr>
              <a:t>проектирования;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1800" dirty="0">
                <a:solidFill>
                  <a:srgbClr val="FFFFFF"/>
                </a:solidFill>
              </a:rPr>
              <a:t>моделирование тепловых режимов работы совокупности </a:t>
            </a:r>
            <a:r>
              <a:rPr lang="ru-RU" sz="1800" dirty="0" smtClean="0">
                <a:solidFill>
                  <a:srgbClr val="FFFFFF"/>
                </a:solidFill>
              </a:rPr>
              <a:t>оборудования;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1800" dirty="0">
                <a:solidFill>
                  <a:srgbClr val="FFFFFF"/>
                </a:solidFill>
              </a:rPr>
              <a:t>вывод данных на оборудование для заготовки проводов, медных шин, </a:t>
            </a:r>
            <a:r>
              <a:rPr lang="ru-RU" sz="1800" dirty="0" smtClean="0">
                <a:solidFill>
                  <a:srgbClr val="FFFFFF"/>
                </a:solidFill>
              </a:rPr>
              <a:t>DIN-реек, кабельных </a:t>
            </a:r>
            <a:r>
              <a:rPr lang="ru-RU" sz="1800" dirty="0">
                <a:solidFill>
                  <a:srgbClr val="FFFFFF"/>
                </a:solidFill>
              </a:rPr>
              <a:t>каналов, производства вырезов и </a:t>
            </a:r>
            <a:r>
              <a:rPr lang="ru-RU" sz="1800" dirty="0" smtClean="0">
                <a:solidFill>
                  <a:srgbClr val="FFFFFF"/>
                </a:solidFill>
              </a:rPr>
              <a:t>сверления </a:t>
            </a:r>
            <a:r>
              <a:rPr lang="ru-RU" sz="1800" dirty="0">
                <a:solidFill>
                  <a:srgbClr val="FFFFFF"/>
                </a:solidFill>
              </a:rPr>
              <a:t>крепежных </a:t>
            </a:r>
            <a:r>
              <a:rPr lang="ru-RU" sz="1800" dirty="0" smtClean="0">
                <a:solidFill>
                  <a:srgbClr val="FFFFFF"/>
                </a:solidFill>
              </a:rPr>
              <a:t>отверстий.</a:t>
            </a:r>
          </a:p>
          <a:p>
            <a:pPr marL="285750" indent="-285750">
              <a:buFontTx/>
              <a:buChar char="-"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88118" y="4866435"/>
            <a:ext cx="1479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ru-RU" b="1" dirty="0" smtClean="0">
                <a:solidFill>
                  <a:srgbClr val="FFFFFF"/>
                </a:solidFill>
              </a:rPr>
              <a:t>Закупка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3845" y="5271591"/>
            <a:ext cx="2403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ru-RU" b="1" dirty="0" smtClean="0">
                <a:solidFill>
                  <a:srgbClr val="FFFFFF"/>
                </a:solidFill>
              </a:rPr>
              <a:t>Производство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3845" y="5703639"/>
            <a:ext cx="2403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ru-RU" b="1" dirty="0" smtClean="0">
                <a:solidFill>
                  <a:srgbClr val="FFFFFF"/>
                </a:solidFill>
              </a:rPr>
              <a:t>Эксплуатация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17" name="Стрелка влево 16"/>
          <p:cNvSpPr/>
          <p:nvPr/>
        </p:nvSpPr>
        <p:spPr bwMode="auto">
          <a:xfrm>
            <a:off x="2597955" y="5000319"/>
            <a:ext cx="864096" cy="258415"/>
          </a:xfrm>
          <a:prstGeom prst="leftArrow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ru-RU" sz="1800" b="1" kern="0" smtClean="0">
              <a:latin typeface="Arial" charset="0"/>
              <a:ea typeface="ＭＳ Ｐゴシック" charset="-128"/>
            </a:endParaRPr>
          </a:p>
        </p:txBody>
      </p:sp>
      <p:sp>
        <p:nvSpPr>
          <p:cNvPr id="18" name="Стрелка влево 17"/>
          <p:cNvSpPr/>
          <p:nvPr/>
        </p:nvSpPr>
        <p:spPr bwMode="auto">
          <a:xfrm>
            <a:off x="2597954" y="5403229"/>
            <a:ext cx="1157785" cy="258415"/>
          </a:xfrm>
          <a:prstGeom prst="leftArrow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ru-RU" sz="1800" b="1" kern="0" smtClean="0">
              <a:latin typeface="Arial" charset="0"/>
              <a:ea typeface="ＭＳ Ｐゴシック" charset="-128"/>
            </a:endParaRPr>
          </a:p>
        </p:txBody>
      </p:sp>
      <p:sp>
        <p:nvSpPr>
          <p:cNvPr id="19" name="Стрелка влево 18"/>
          <p:cNvSpPr/>
          <p:nvPr/>
        </p:nvSpPr>
        <p:spPr bwMode="auto">
          <a:xfrm>
            <a:off x="2597954" y="5833335"/>
            <a:ext cx="1733849" cy="258415"/>
          </a:xfrm>
          <a:prstGeom prst="leftArrow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ru-RU" sz="1800" b="1" kern="0" smtClean="0">
              <a:latin typeface="Arial" charset="0"/>
              <a:ea typeface="ＭＳ Ｐゴシック" charset="-128"/>
            </a:endParaRPr>
          </a:p>
        </p:txBody>
      </p:sp>
      <p:sp>
        <p:nvSpPr>
          <p:cNvPr id="20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0" y="6527297"/>
            <a:ext cx="12192000" cy="23083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Системный консалтинг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</a:rPr>
              <a:t>Rittal Value Added Chain | </a:t>
            </a:r>
            <a:r>
              <a:rPr lang="ru-RU" dirty="0" smtClean="0">
                <a:solidFill>
                  <a:schemeClr val="bg1"/>
                </a:solidFill>
              </a:rPr>
              <a:t>09.09.2020</a:t>
            </a:r>
            <a:endParaRPr lang="de-DE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02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3CC140C-FC75-438E-89D5-07005EE7987E}" type="slidenum">
              <a:rPr lang="en-US" smtClean="0">
                <a:solidFill>
                  <a:schemeClr val="lt1"/>
                </a:solidFill>
              </a:rPr>
              <a:pPr>
                <a:defRPr/>
              </a:pPr>
              <a:t>11</a:t>
            </a:fld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0" y="152636"/>
            <a:ext cx="1999765" cy="97210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71364" y="-63388"/>
            <a:ext cx="8604956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>
                <a:solidFill>
                  <a:srgbClr val="FFFFFF"/>
                </a:solidFill>
              </a:rPr>
              <a:t>БАЗА ДАННЫХ ИЗДЕЛИЙ С ПОДРОБНЫМ ОПИСАНИЕМ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6" name="Picture 2" descr="https://www.eplan-russia.ru/fileadmin/_processed_/1/e/csm_EDP_12-2016_fc09ab02a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56" y="540133"/>
            <a:ext cx="554461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4560602" y="2933491"/>
            <a:ext cx="6431942" cy="3231813"/>
            <a:chOff x="4560602" y="2933491"/>
            <a:chExt cx="6431942" cy="3231813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60602" y="2933491"/>
              <a:ext cx="6431942" cy="3231813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10" name="Прямая соединительная линия 9"/>
            <p:cNvCxnSpPr/>
            <p:nvPr/>
          </p:nvCxnSpPr>
          <p:spPr>
            <a:xfrm>
              <a:off x="4560602" y="2933491"/>
              <a:ext cx="642371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10984312" y="2933491"/>
              <a:ext cx="0" cy="3231813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Прямоугольник 14"/>
          <p:cNvSpPr/>
          <p:nvPr/>
        </p:nvSpPr>
        <p:spPr bwMode="auto">
          <a:xfrm>
            <a:off x="3539716" y="2060848"/>
            <a:ext cx="612068" cy="432048"/>
          </a:xfrm>
          <a:prstGeom prst="rect">
            <a:avLst/>
          </a:prstGeom>
          <a:noFill/>
          <a:ln w="152400" algn="ctr">
            <a:solidFill>
              <a:srgbClr val="FF0000"/>
            </a:solidFill>
            <a:bevel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ru-RU" sz="1800" b="1" kern="0" smtClean="0">
              <a:noFill/>
              <a:latin typeface="Arial" charset="0"/>
              <a:ea typeface="ＭＳ Ｐゴシック" charset="-128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6021399" y="368660"/>
            <a:ext cx="5871245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800" dirty="0" smtClean="0">
                <a:solidFill>
                  <a:srgbClr val="FFFFFF"/>
                </a:solidFill>
              </a:rPr>
              <a:t>- более 880 тыс. изделий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6021399" y="832432"/>
            <a:ext cx="6375301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800" dirty="0" smtClean="0">
                <a:solidFill>
                  <a:srgbClr val="FFFFFF"/>
                </a:solidFill>
              </a:rPr>
              <a:t>- 272 производителей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6021399" y="1448780"/>
            <a:ext cx="6375301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800" dirty="0" smtClean="0">
                <a:solidFill>
                  <a:srgbClr val="FFFFFF"/>
                </a:solidFill>
              </a:rPr>
              <a:t>- подробное </a:t>
            </a:r>
            <a:r>
              <a:rPr lang="ru-RU" sz="1800" dirty="0">
                <a:solidFill>
                  <a:srgbClr val="FFFFFF"/>
                </a:solidFill>
              </a:rPr>
              <a:t>описание свойств </a:t>
            </a:r>
            <a:r>
              <a:rPr lang="ru-RU" sz="1800" dirty="0" smtClean="0">
                <a:solidFill>
                  <a:srgbClr val="FFFFFF"/>
                </a:solidFill>
              </a:rPr>
              <a:t>и </a:t>
            </a:r>
            <a:r>
              <a:rPr lang="ru-RU" sz="1800" dirty="0">
                <a:solidFill>
                  <a:srgbClr val="FFFFFF"/>
                </a:solidFill>
              </a:rPr>
              <a:t>параметров для </a:t>
            </a:r>
            <a:r>
              <a:rPr lang="ru-RU" sz="1800" dirty="0" smtClean="0">
                <a:solidFill>
                  <a:srgbClr val="FFFFFF"/>
                </a:solidFill>
              </a:rPr>
              <a:t> </a:t>
            </a:r>
          </a:p>
          <a:p>
            <a:r>
              <a:rPr lang="ru-RU" sz="1800" dirty="0" smtClean="0">
                <a:solidFill>
                  <a:srgbClr val="FFFFFF"/>
                </a:solidFill>
              </a:rPr>
              <a:t>  размещения </a:t>
            </a:r>
            <a:r>
              <a:rPr lang="ru-RU" sz="1800" dirty="0">
                <a:solidFill>
                  <a:srgbClr val="FFFFFF"/>
                </a:solidFill>
              </a:rPr>
              <a:t>на схеме и коммутации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021399" y="2177892"/>
            <a:ext cx="6375301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800" dirty="0" smtClean="0">
                <a:solidFill>
                  <a:srgbClr val="FFFFFF"/>
                </a:solidFill>
              </a:rPr>
              <a:t>- 2D </a:t>
            </a:r>
            <a:r>
              <a:rPr lang="ru-RU" sz="1800" dirty="0">
                <a:solidFill>
                  <a:srgbClr val="FFFFFF"/>
                </a:solidFill>
              </a:rPr>
              <a:t>и 3D виды изделий для </a:t>
            </a:r>
            <a:r>
              <a:rPr lang="ru-RU" sz="1800" dirty="0" smtClean="0">
                <a:solidFill>
                  <a:srgbClr val="FFFFFF"/>
                </a:solidFill>
              </a:rPr>
              <a:t>визуализации </a:t>
            </a:r>
            <a:r>
              <a:rPr lang="ru-RU" sz="1800" dirty="0">
                <a:solidFill>
                  <a:srgbClr val="FFFFFF"/>
                </a:solidFill>
              </a:rPr>
              <a:t>и </a:t>
            </a:r>
            <a:r>
              <a:rPr lang="ru-RU" sz="1800" dirty="0" smtClean="0">
                <a:solidFill>
                  <a:srgbClr val="FFFFFF"/>
                </a:solidFill>
              </a:rPr>
              <a:t> </a:t>
            </a:r>
          </a:p>
          <a:p>
            <a:r>
              <a:rPr lang="ru-RU" sz="1800" dirty="0" smtClean="0">
                <a:solidFill>
                  <a:srgbClr val="FFFFFF"/>
                </a:solidFill>
              </a:rPr>
              <a:t>  позиционирования на цифровом двойнике</a:t>
            </a: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16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0" y="6527297"/>
            <a:ext cx="12192000" cy="23083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Системный консалтинг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</a:rPr>
              <a:t>Rittal Value Added Chain | </a:t>
            </a:r>
            <a:r>
              <a:rPr lang="ru-RU" dirty="0" smtClean="0">
                <a:solidFill>
                  <a:schemeClr val="bg1"/>
                </a:solidFill>
              </a:rPr>
              <a:t>09.09.2020</a:t>
            </a:r>
            <a:endParaRPr lang="de-DE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31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3" t="18242"/>
          <a:stretch/>
        </p:blipFill>
        <p:spPr>
          <a:xfrm>
            <a:off x="6461969" y="1209407"/>
            <a:ext cx="5862723" cy="3844537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3CC140C-FC75-438E-89D5-07005EE7987E}" type="slidenum">
              <a:rPr lang="en-US" smtClean="0">
                <a:solidFill>
                  <a:schemeClr val="lt1"/>
                </a:solidFill>
              </a:rPr>
              <a:pPr>
                <a:defRPr/>
              </a:pPr>
              <a:t>12</a:t>
            </a:fld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55340" y="112352"/>
            <a:ext cx="9325036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>
                <a:solidFill>
                  <a:srgbClr val="FFFFFF"/>
                </a:solidFill>
              </a:rPr>
              <a:t>МЕХАНИЧЕСКАЯ ОБРАБОТКА ПЛОСКИХ ЧАСТЕЙ ШКАФА</a:t>
            </a:r>
          </a:p>
          <a:p>
            <a:r>
              <a:rPr lang="ru-RU" dirty="0" smtClean="0">
                <a:solidFill>
                  <a:srgbClr val="FFFFFF"/>
                </a:solidFill>
              </a:rPr>
              <a:t>И ЦЕЛЬНОСВАРНЫХ КОРПУСОВ – </a:t>
            </a:r>
            <a:r>
              <a:rPr lang="en-US" dirty="0" err="1" smtClean="0">
                <a:solidFill>
                  <a:srgbClr val="FFFFFF"/>
                </a:solidFill>
              </a:rPr>
              <a:t>Perforex</a:t>
            </a:r>
            <a:r>
              <a:rPr lang="en-US" dirty="0" smtClean="0">
                <a:solidFill>
                  <a:srgbClr val="FFFFFF"/>
                </a:solidFill>
              </a:rPr>
              <a:t> BC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 bwMode="auto">
          <a:xfrm>
            <a:off x="4259796" y="4486573"/>
            <a:ext cx="8064896" cy="160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800" dirty="0" smtClean="0">
                <a:solidFill>
                  <a:srgbClr val="FFFFFF"/>
                </a:solidFill>
              </a:rPr>
              <a:t>Быстрая и точная обработка без программирования: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solidFill>
                  <a:srgbClr val="FFFFFF"/>
                </a:solidFill>
              </a:rPr>
              <a:t>сверление отверстий / нарезание резьбы в монтажной панели;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solidFill>
                  <a:srgbClr val="FFFFFF"/>
                </a:solidFill>
              </a:rPr>
              <a:t>фрезерование вырезов в монтажной панели для организации</a:t>
            </a:r>
          </a:p>
          <a:p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smtClean="0">
                <a:solidFill>
                  <a:srgbClr val="FFFFFF"/>
                </a:solidFill>
              </a:rPr>
              <a:t>   перехода кабельных жгутов между плоскостями;</a:t>
            </a:r>
          </a:p>
          <a:p>
            <a:r>
              <a:rPr lang="ru-RU" sz="1800" dirty="0" smtClean="0">
                <a:solidFill>
                  <a:srgbClr val="FFFFFF"/>
                </a:solidFill>
              </a:rPr>
              <a:t>-   фрезерование вырезов в дверях и боковых стенках</a:t>
            </a:r>
          </a:p>
          <a:p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smtClean="0">
                <a:solidFill>
                  <a:srgbClr val="FFFFFF"/>
                </a:solidFill>
              </a:rPr>
              <a:t>   для установки органов </a:t>
            </a:r>
            <a:r>
              <a:rPr lang="en-US" sz="1800" dirty="0" smtClean="0">
                <a:solidFill>
                  <a:srgbClr val="FFFFFF"/>
                </a:solidFill>
              </a:rPr>
              <a:t>HMI</a:t>
            </a:r>
            <a:r>
              <a:rPr lang="ru-RU" sz="1800" dirty="0" smtClean="0">
                <a:solidFill>
                  <a:srgbClr val="FFFFFF"/>
                </a:solidFill>
              </a:rPr>
              <a:t>, вентиляторов и т.п.</a:t>
            </a:r>
            <a:endParaRPr lang="en-US" sz="1800" dirty="0">
              <a:solidFill>
                <a:srgbClr val="FFFFFF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9854998" y="91743"/>
            <a:ext cx="2289674" cy="996997"/>
            <a:chOff x="9660396" y="91743"/>
            <a:chExt cx="2289674" cy="996997"/>
          </a:xfrm>
        </p:grpSpPr>
        <p:sp>
          <p:nvSpPr>
            <p:cNvPr id="21" name="TextBox 20"/>
            <p:cNvSpPr txBox="1"/>
            <p:nvPr/>
          </p:nvSpPr>
          <p:spPr bwMode="auto">
            <a:xfrm>
              <a:off x="10275399" y="91743"/>
              <a:ext cx="1674671" cy="976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marL="180975" indent="-180975" algn="l">
                <a:buClr>
                  <a:schemeClr val="dk1"/>
                </a:buClr>
                <a:buFont typeface="Wingdings"/>
                <a:buChar char="§"/>
              </a:pPr>
              <a:r>
                <a:rPr lang="en-US" sz="18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RITTAL</a:t>
              </a:r>
            </a:p>
            <a:p>
              <a:pPr marL="180975" indent="-180975" algn="l">
                <a:buClr>
                  <a:schemeClr val="dk1"/>
                </a:buClr>
                <a:buFont typeface="Wingdings"/>
                <a:buChar char="§"/>
              </a:pPr>
              <a:r>
                <a:rPr lang="en-US" sz="18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Automation </a:t>
              </a:r>
            </a:p>
            <a:p>
              <a:pPr marL="180975" indent="-180975" algn="l">
                <a:buClr>
                  <a:schemeClr val="dk1"/>
                </a:buClr>
                <a:buFont typeface="Wingdings"/>
                <a:buChar char="§"/>
              </a:pPr>
              <a:r>
                <a:rPr lang="en-US" sz="18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Systems</a:t>
              </a:r>
              <a:endParaRPr lang="ru-RU" sz="18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60396" y="126757"/>
              <a:ext cx="684076" cy="961983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443372" y="1019853"/>
            <a:ext cx="3132348" cy="5040550"/>
            <a:chOff x="1523492" y="836712"/>
            <a:chExt cx="3132348" cy="504055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492" y="908720"/>
              <a:ext cx="2226718" cy="4968542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23592" y="899888"/>
              <a:ext cx="1620180" cy="4627755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92820" y="836712"/>
              <a:ext cx="1663020" cy="4776761"/>
            </a:xfrm>
            <a:prstGeom prst="rect">
              <a:avLst/>
            </a:prstGeom>
          </p:spPr>
        </p:pic>
      </p:grpSp>
      <p:pic>
        <p:nvPicPr>
          <p:cNvPr id="32" name="Рисунок 3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509" y="2492896"/>
            <a:ext cx="1364351" cy="669642"/>
          </a:xfrm>
          <a:prstGeom prst="rect">
            <a:avLst/>
          </a:prstGeom>
        </p:spPr>
      </p:pic>
      <p:sp>
        <p:nvSpPr>
          <p:cNvPr id="27" name="Стрелка вправо с вырезом 26"/>
          <p:cNvSpPr/>
          <p:nvPr/>
        </p:nvSpPr>
        <p:spPr bwMode="auto">
          <a:xfrm>
            <a:off x="5602908" y="2570168"/>
            <a:ext cx="545989" cy="468052"/>
          </a:xfrm>
          <a:prstGeom prst="notchedRightArrow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ru-RU" sz="1800" b="1" kern="0" smtClean="0">
              <a:latin typeface="Arial" charset="0"/>
              <a:ea typeface="ＭＳ Ｐゴシック" charset="-128"/>
            </a:endParaRPr>
          </a:p>
        </p:txBody>
      </p:sp>
      <p:sp>
        <p:nvSpPr>
          <p:cNvPr id="16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0" y="6527297"/>
            <a:ext cx="12192000" cy="23083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Системный консалтинг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</a:rPr>
              <a:t>Rittal Value Added Chain | </a:t>
            </a:r>
            <a:r>
              <a:rPr lang="ru-RU" dirty="0" smtClean="0">
                <a:solidFill>
                  <a:schemeClr val="bg1"/>
                </a:solidFill>
              </a:rPr>
              <a:t>09.09.2020</a:t>
            </a:r>
            <a:endParaRPr lang="de-DE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376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3CC140C-FC75-438E-89D5-07005EE7987E}" type="slidenum">
              <a:rPr lang="en-US" smtClean="0">
                <a:solidFill>
                  <a:schemeClr val="lt1"/>
                </a:solidFill>
              </a:rPr>
              <a:pPr>
                <a:defRPr/>
              </a:pPr>
              <a:t>13</a:t>
            </a:fld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55340" y="-63388"/>
            <a:ext cx="8820980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>
                <a:solidFill>
                  <a:srgbClr val="FFFFFF"/>
                </a:solidFill>
              </a:rPr>
              <a:t>НОВАЯ СИСТЕМА КОРПУСОВ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3372" y="-27384"/>
            <a:ext cx="1104466" cy="90080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84332" y="11760"/>
            <a:ext cx="1152128" cy="896959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10056440" y="0"/>
            <a:ext cx="1885223" cy="814700"/>
            <a:chOff x="9804412" y="0"/>
            <a:chExt cx="1885223" cy="814700"/>
          </a:xfrm>
        </p:grpSpPr>
        <p:pic>
          <p:nvPicPr>
            <p:cNvPr id="20" name="Grafik 6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999" t="31142"/>
            <a:stretch/>
          </p:blipFill>
          <p:spPr>
            <a:xfrm>
              <a:off x="10056440" y="332656"/>
              <a:ext cx="1633195" cy="48204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 bwMode="auto">
            <a:xfrm>
              <a:off x="9804412" y="0"/>
              <a:ext cx="1815799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marL="180975" indent="-180975" algn="ctr">
                <a:buClr>
                  <a:schemeClr val="dk1"/>
                </a:buClr>
                <a:buFont typeface="Wingdings"/>
                <a:buChar char="§"/>
              </a:pPr>
              <a:r>
                <a:rPr lang="en-US" sz="1800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VX25. AX. KX.</a:t>
              </a:r>
              <a:endParaRPr lang="ru-RU" sz="1800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pic>
        <p:nvPicPr>
          <p:cNvPr id="22" name="Grafik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3691"/>
          <a:stretch/>
        </p:blipFill>
        <p:spPr>
          <a:xfrm>
            <a:off x="7104112" y="95575"/>
            <a:ext cx="1001256" cy="7210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/>
          <a:srcRect l="8071" r="12820"/>
          <a:stretch/>
        </p:blipFill>
        <p:spPr>
          <a:xfrm>
            <a:off x="3467708" y="994520"/>
            <a:ext cx="1872208" cy="18515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356" y="994519"/>
            <a:ext cx="2063258" cy="304654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5" name="Title 1"/>
          <p:cNvSpPr txBox="1">
            <a:spLocks/>
          </p:cNvSpPr>
          <p:nvPr/>
        </p:nvSpPr>
        <p:spPr bwMode="auto">
          <a:xfrm>
            <a:off x="155340" y="334667"/>
            <a:ext cx="8064896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800" dirty="0" smtClean="0">
                <a:solidFill>
                  <a:srgbClr val="FFFFFF"/>
                </a:solidFill>
              </a:rPr>
              <a:t>Оптимальный выбор для цифрового производства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2330" y="3030526"/>
            <a:ext cx="1897586" cy="197865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1424" y="2961830"/>
            <a:ext cx="1944216" cy="205134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8" name="Title 1"/>
          <p:cNvSpPr txBox="1">
            <a:spLocks/>
          </p:cNvSpPr>
          <p:nvPr/>
        </p:nvSpPr>
        <p:spPr bwMode="auto">
          <a:xfrm>
            <a:off x="155340" y="5337212"/>
            <a:ext cx="5904656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800" dirty="0" smtClean="0">
                <a:solidFill>
                  <a:srgbClr val="FFFFFF"/>
                </a:solidFill>
              </a:rPr>
              <a:t>VX25</a:t>
            </a:r>
            <a:r>
              <a:rPr lang="ru-RU" sz="1800" dirty="0" smtClean="0">
                <a:solidFill>
                  <a:srgbClr val="FFFFFF"/>
                </a:solidFill>
              </a:rPr>
              <a:t>: быстрое снятие двери, монтажной</a:t>
            </a:r>
          </a:p>
          <a:p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smtClean="0">
                <a:solidFill>
                  <a:srgbClr val="FFFFFF"/>
                </a:solidFill>
              </a:rPr>
              <a:t>          панели. Быстрый демонтаж ручки</a:t>
            </a:r>
          </a:p>
          <a:p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smtClean="0">
                <a:solidFill>
                  <a:srgbClr val="FFFFFF"/>
                </a:solidFill>
              </a:rPr>
              <a:t>          и системы запирания.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2"/>
          <a:srcRect t="20041" b="10017"/>
          <a:stretch/>
        </p:blipFill>
        <p:spPr>
          <a:xfrm>
            <a:off x="6552392" y="2272347"/>
            <a:ext cx="2817919" cy="2738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3" name="Title 1"/>
          <p:cNvSpPr txBox="1">
            <a:spLocks/>
          </p:cNvSpPr>
          <p:nvPr/>
        </p:nvSpPr>
        <p:spPr bwMode="auto">
          <a:xfrm>
            <a:off x="6492044" y="5337212"/>
            <a:ext cx="5688632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800" dirty="0" smtClean="0">
                <a:solidFill>
                  <a:srgbClr val="FFFFFF"/>
                </a:solidFill>
              </a:rPr>
              <a:t>AX</a:t>
            </a:r>
            <a:r>
              <a:rPr lang="ru-RU" sz="1800" dirty="0" smtClean="0">
                <a:solidFill>
                  <a:srgbClr val="FFFFFF"/>
                </a:solidFill>
              </a:rPr>
              <a:t>: дверь и монтажная панель демонтированы</a:t>
            </a:r>
          </a:p>
          <a:p>
            <a:r>
              <a:rPr lang="ru-RU" sz="1800" dirty="0" smtClean="0">
                <a:solidFill>
                  <a:srgbClr val="FFFFFF"/>
                </a:solidFill>
              </a:rPr>
              <a:t>       со шкафа в состоянии поставки.</a:t>
            </a:r>
          </a:p>
          <a:p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smtClean="0">
                <a:solidFill>
                  <a:srgbClr val="FFFFFF"/>
                </a:solidFill>
              </a:rPr>
              <a:t>      Ручка прикладывается отдельно.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 bwMode="auto">
          <a:xfrm>
            <a:off x="6501273" y="1264480"/>
            <a:ext cx="5391371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800" dirty="0" smtClean="0">
                <a:solidFill>
                  <a:srgbClr val="FFFFFF"/>
                </a:solidFill>
              </a:rPr>
              <a:t>Экономия до 30 минут при передаче на</a:t>
            </a:r>
          </a:p>
          <a:p>
            <a:r>
              <a:rPr lang="ru-RU" sz="1800" dirty="0" smtClean="0">
                <a:solidFill>
                  <a:srgbClr val="FFFFFF"/>
                </a:solidFill>
              </a:rPr>
              <a:t>слесарный участок для производства</a:t>
            </a:r>
          </a:p>
          <a:p>
            <a:r>
              <a:rPr lang="ru-RU" sz="1800" dirty="0" smtClean="0">
                <a:solidFill>
                  <a:srgbClr val="FFFFFF"/>
                </a:solidFill>
              </a:rPr>
              <a:t>вырезов и сверления отверстий. 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3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0" y="6527297"/>
            <a:ext cx="12192000" cy="23083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Системный консалтинг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</a:rPr>
              <a:t>Rittal Value Added Chain | </a:t>
            </a:r>
            <a:r>
              <a:rPr lang="ru-RU" dirty="0" smtClean="0">
                <a:solidFill>
                  <a:schemeClr val="bg1"/>
                </a:solidFill>
              </a:rPr>
              <a:t>09.09.2020</a:t>
            </a:r>
            <a:endParaRPr lang="de-DE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987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3CC140C-FC75-438E-89D5-07005EE7987E}" type="slidenum">
              <a:rPr lang="en-US" smtClean="0">
                <a:solidFill>
                  <a:schemeClr val="lt1"/>
                </a:solidFill>
              </a:rPr>
              <a:pPr>
                <a:defRPr/>
              </a:pPr>
              <a:t>14</a:t>
            </a:fld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55340" y="112352"/>
            <a:ext cx="9325036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>
                <a:solidFill>
                  <a:srgbClr val="FFFFFF"/>
                </a:solidFill>
              </a:rPr>
              <a:t>КОМПЛЕКСНАЯ ПОДГОТОВКА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ru-RU" dirty="0" smtClean="0">
                <a:solidFill>
                  <a:srgbClr val="FFFFFF"/>
                </a:solidFill>
              </a:rPr>
              <a:t>МОНТАЖНОГО ПРОВОДА</a:t>
            </a:r>
            <a:r>
              <a:rPr lang="en-US" dirty="0" smtClean="0">
                <a:solidFill>
                  <a:srgbClr val="FFFFFF"/>
                </a:solidFill>
              </a:rPr>
              <a:t> - Wire Terminal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 bwMode="auto">
          <a:xfrm>
            <a:off x="4385912" y="4486573"/>
            <a:ext cx="8064896" cy="160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800" dirty="0" smtClean="0">
                <a:solidFill>
                  <a:srgbClr val="FFFFFF"/>
                </a:solidFill>
              </a:rPr>
              <a:t>Быстрая и точная обработка без программирования: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solidFill>
                  <a:srgbClr val="FFFFFF"/>
                </a:solidFill>
              </a:rPr>
              <a:t>Отмотка одного из 24 или 36 проводов, резка в размер;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solidFill>
                  <a:srgbClr val="FFFFFF"/>
                </a:solidFill>
              </a:rPr>
              <a:t>Снятие изоляции, обжимка наконечником;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solidFill>
                  <a:srgbClr val="FFFFFF"/>
                </a:solidFill>
              </a:rPr>
              <a:t>Маркировка струйным принтером;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solidFill>
                  <a:srgbClr val="FFFFFF"/>
                </a:solidFill>
              </a:rPr>
              <a:t>Складирование в выходном лотке в порядке,</a:t>
            </a:r>
          </a:p>
          <a:p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smtClean="0">
                <a:solidFill>
                  <a:srgbClr val="FFFFFF"/>
                </a:solidFill>
              </a:rPr>
              <a:t>    оптимальном для подключения с </a:t>
            </a:r>
            <a:r>
              <a:rPr lang="en-US" sz="1800" dirty="0" err="1" smtClean="0">
                <a:solidFill>
                  <a:srgbClr val="FFFFFF"/>
                </a:solidFill>
              </a:rPr>
              <a:t>Eplan</a:t>
            </a:r>
            <a:r>
              <a:rPr lang="en-US" sz="1800" dirty="0" smtClean="0">
                <a:solidFill>
                  <a:srgbClr val="FFFFFF"/>
                </a:solidFill>
              </a:rPr>
              <a:t> Smart Wiring</a:t>
            </a:r>
            <a:endParaRPr lang="en-US" sz="1800" dirty="0">
              <a:solidFill>
                <a:srgbClr val="FFFFFF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9854998" y="91743"/>
            <a:ext cx="2289674" cy="996997"/>
            <a:chOff x="9660396" y="91743"/>
            <a:chExt cx="2289674" cy="996997"/>
          </a:xfrm>
        </p:grpSpPr>
        <p:sp>
          <p:nvSpPr>
            <p:cNvPr id="21" name="TextBox 20"/>
            <p:cNvSpPr txBox="1"/>
            <p:nvPr/>
          </p:nvSpPr>
          <p:spPr bwMode="auto">
            <a:xfrm>
              <a:off x="10275399" y="91743"/>
              <a:ext cx="1674671" cy="976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marL="180975" indent="-180975" algn="l">
                <a:buClr>
                  <a:schemeClr val="dk1"/>
                </a:buClr>
                <a:buFont typeface="Wingdings"/>
                <a:buChar char="§"/>
              </a:pPr>
              <a:r>
                <a:rPr lang="en-US" sz="18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RITTAL</a:t>
              </a:r>
            </a:p>
            <a:p>
              <a:pPr marL="180975" indent="-180975" algn="l">
                <a:buClr>
                  <a:schemeClr val="dk1"/>
                </a:buClr>
                <a:buFont typeface="Wingdings"/>
                <a:buChar char="§"/>
              </a:pPr>
              <a:r>
                <a:rPr lang="en-US" sz="18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Automation </a:t>
              </a:r>
            </a:p>
            <a:p>
              <a:pPr marL="180975" indent="-180975" algn="l">
                <a:buClr>
                  <a:schemeClr val="dk1"/>
                </a:buClr>
                <a:buFont typeface="Wingdings"/>
                <a:buChar char="§"/>
              </a:pPr>
              <a:r>
                <a:rPr lang="en-US" sz="18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Systems</a:t>
              </a:r>
              <a:endParaRPr lang="ru-RU" sz="18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60396" y="126757"/>
              <a:ext cx="684076" cy="961983"/>
            </a:xfrm>
            <a:prstGeom prst="rect">
              <a:avLst/>
            </a:prstGeom>
          </p:spPr>
        </p:pic>
      </p:grpSp>
      <p:pic>
        <p:nvPicPr>
          <p:cNvPr id="32" name="Рисунок 3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509" y="2492896"/>
            <a:ext cx="1364351" cy="669642"/>
          </a:xfrm>
          <a:prstGeom prst="rect">
            <a:avLst/>
          </a:prstGeom>
        </p:spPr>
      </p:pic>
      <p:sp>
        <p:nvSpPr>
          <p:cNvPr id="27" name="Стрелка вправо с вырезом 26"/>
          <p:cNvSpPr/>
          <p:nvPr/>
        </p:nvSpPr>
        <p:spPr bwMode="auto">
          <a:xfrm>
            <a:off x="5602908" y="2570168"/>
            <a:ext cx="545989" cy="468052"/>
          </a:xfrm>
          <a:prstGeom prst="notchedRightArrow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ru-RU" sz="1800" b="1" kern="0" smtClean="0">
              <a:latin typeface="Arial" charset="0"/>
              <a:ea typeface="ＭＳ Ｐゴシック" charset="-128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16052" y="705148"/>
            <a:ext cx="3038475" cy="3781425"/>
          </a:xfrm>
          <a:prstGeom prst="rect">
            <a:avLst/>
          </a:prstGeom>
        </p:spPr>
      </p:pic>
      <p:sp>
        <p:nvSpPr>
          <p:cNvPr id="19" name="Стрелка вправо с вырезом 18"/>
          <p:cNvSpPr/>
          <p:nvPr/>
        </p:nvSpPr>
        <p:spPr bwMode="auto">
          <a:xfrm>
            <a:off x="9480376" y="2570168"/>
            <a:ext cx="545989" cy="468052"/>
          </a:xfrm>
          <a:prstGeom prst="notchedRightArrow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ru-RU" sz="1800" b="1" kern="0" smtClean="0">
              <a:latin typeface="Arial" charset="0"/>
              <a:ea typeface="ＭＳ Ｐゴシック" charset="-128"/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036" y="2515759"/>
            <a:ext cx="1348379" cy="653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06714" y="872716"/>
            <a:ext cx="3121034" cy="5426747"/>
          </a:xfrm>
          <a:prstGeom prst="rect">
            <a:avLst/>
          </a:prstGeom>
        </p:spPr>
      </p:pic>
      <p:sp>
        <p:nvSpPr>
          <p:cNvPr id="15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0" y="6527297"/>
            <a:ext cx="12192000" cy="23083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Системный консалтинг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</a:rPr>
              <a:t>Rittal Value Added Chain | </a:t>
            </a:r>
            <a:r>
              <a:rPr lang="ru-RU" dirty="0" smtClean="0">
                <a:solidFill>
                  <a:schemeClr val="bg1"/>
                </a:solidFill>
              </a:rPr>
              <a:t>09.09.2020</a:t>
            </a:r>
            <a:endParaRPr lang="de-DE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29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 bwMode="auto">
          <a:xfrm>
            <a:off x="1487488" y="2490113"/>
            <a:ext cx="2664296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Подключить конец 1</a:t>
            </a:r>
          </a:p>
        </p:txBody>
      </p:sp>
      <p:sp>
        <p:nvSpPr>
          <p:cNvPr id="51" name="Прямоугольник 50"/>
          <p:cNvSpPr/>
          <p:nvPr/>
        </p:nvSpPr>
        <p:spPr bwMode="auto">
          <a:xfrm>
            <a:off x="1487488" y="2958165"/>
            <a:ext cx="2664296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Проложить провод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487488" y="1088740"/>
            <a:ext cx="2664296" cy="3633621"/>
            <a:chOff x="1487488" y="1088740"/>
            <a:chExt cx="2664296" cy="3633621"/>
          </a:xfrm>
        </p:grpSpPr>
        <p:sp>
          <p:nvSpPr>
            <p:cNvPr id="2" name="Прямоугольник 1"/>
            <p:cNvSpPr/>
            <p:nvPr/>
          </p:nvSpPr>
          <p:spPr bwMode="auto">
            <a:xfrm>
              <a:off x="1487488" y="1088740"/>
              <a:ext cx="2664296" cy="36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Зачистить конец 1</a:t>
              </a:r>
            </a:p>
          </p:txBody>
        </p:sp>
        <p:sp>
          <p:nvSpPr>
            <p:cNvPr id="48" name="Прямоугольник 47"/>
            <p:cNvSpPr/>
            <p:nvPr/>
          </p:nvSpPr>
          <p:spPr bwMode="auto">
            <a:xfrm>
              <a:off x="1487488" y="1556792"/>
              <a:ext cx="2664296" cy="36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Обжать конец 1</a:t>
              </a:r>
            </a:p>
          </p:txBody>
        </p:sp>
        <p:sp>
          <p:nvSpPr>
            <p:cNvPr id="52" name="Прямоугольник 51"/>
            <p:cNvSpPr/>
            <p:nvPr/>
          </p:nvSpPr>
          <p:spPr bwMode="auto">
            <a:xfrm>
              <a:off x="1487488" y="3426217"/>
              <a:ext cx="2664296" cy="36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Отрезать в размер</a:t>
              </a:r>
            </a:p>
          </p:txBody>
        </p:sp>
        <p:sp>
          <p:nvSpPr>
            <p:cNvPr id="53" name="Прямоугольник 52"/>
            <p:cNvSpPr/>
            <p:nvPr/>
          </p:nvSpPr>
          <p:spPr bwMode="auto">
            <a:xfrm>
              <a:off x="1487488" y="3894269"/>
              <a:ext cx="2664296" cy="36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Зачистить конец 2</a:t>
              </a:r>
            </a:p>
          </p:txBody>
        </p:sp>
        <p:sp>
          <p:nvSpPr>
            <p:cNvPr id="54" name="Прямоугольник 53"/>
            <p:cNvSpPr/>
            <p:nvPr/>
          </p:nvSpPr>
          <p:spPr bwMode="auto">
            <a:xfrm>
              <a:off x="1487488" y="4362321"/>
              <a:ext cx="2664296" cy="36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Обжать конец 2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1487488" y="2022061"/>
            <a:ext cx="2664296" cy="3173088"/>
            <a:chOff x="1487488" y="2022061"/>
            <a:chExt cx="2664296" cy="3173088"/>
          </a:xfrm>
        </p:grpSpPr>
        <p:sp>
          <p:nvSpPr>
            <p:cNvPr id="49" name="Прямоугольник 48"/>
            <p:cNvSpPr/>
            <p:nvPr/>
          </p:nvSpPr>
          <p:spPr bwMode="auto">
            <a:xfrm>
              <a:off x="1487488" y="2022061"/>
              <a:ext cx="2664296" cy="36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Маркировать конец 1</a:t>
              </a:r>
            </a:p>
          </p:txBody>
        </p:sp>
        <p:sp>
          <p:nvSpPr>
            <p:cNvPr id="56" name="Прямоугольник 55"/>
            <p:cNvSpPr/>
            <p:nvPr/>
          </p:nvSpPr>
          <p:spPr bwMode="auto">
            <a:xfrm>
              <a:off x="1487488" y="4835109"/>
              <a:ext cx="2664296" cy="36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Маркировать конец 2</a:t>
              </a:r>
            </a:p>
          </p:txBody>
        </p:sp>
      </p:grpSp>
      <p:sp>
        <p:nvSpPr>
          <p:cNvPr id="57" name="Прямоугольник 56"/>
          <p:cNvSpPr/>
          <p:nvPr/>
        </p:nvSpPr>
        <p:spPr bwMode="auto">
          <a:xfrm>
            <a:off x="1487488" y="5298425"/>
            <a:ext cx="2664296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Подключить конец 2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263352" y="5703639"/>
            <a:ext cx="37837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Итого: 1,3 мин / провод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533207" y="5703639"/>
            <a:ext cx="3783746" cy="461665"/>
            <a:chOff x="3467708" y="5703639"/>
            <a:chExt cx="3783746" cy="461665"/>
          </a:xfrm>
        </p:grpSpPr>
        <p:sp>
          <p:nvSpPr>
            <p:cNvPr id="59" name="Прямоугольник 58"/>
            <p:cNvSpPr/>
            <p:nvPr/>
          </p:nvSpPr>
          <p:spPr>
            <a:xfrm>
              <a:off x="3467708" y="5703639"/>
              <a:ext cx="37837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</a:rPr>
                <a:t>0</a:t>
              </a:r>
              <a:r>
                <a:rPr kumimoji="0" lang="ru-RU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</a:rPr>
                <a:t>,83 мин / провод</a:t>
              </a:r>
              <a:endPara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8" name="Стрелка вправо 7"/>
            <p:cNvSpPr/>
            <p:nvPr/>
          </p:nvSpPr>
          <p:spPr bwMode="auto">
            <a:xfrm>
              <a:off x="4047098" y="5841268"/>
              <a:ext cx="356714" cy="216024"/>
            </a:xfrm>
            <a:prstGeom prst="rightArrow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61" name="Рисунок 60"/>
          <p:cNvPicPr>
            <a:picLocks noChangeAspect="1"/>
          </p:cNvPicPr>
          <p:nvPr/>
        </p:nvPicPr>
        <p:blipFill>
          <a:blip r:embed="rId5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88388" y="1119280"/>
            <a:ext cx="2374428" cy="2955009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848758" y="5703639"/>
            <a:ext cx="3783746" cy="461665"/>
            <a:chOff x="6783259" y="5703639"/>
            <a:chExt cx="3783746" cy="461665"/>
          </a:xfrm>
        </p:grpSpPr>
        <p:sp>
          <p:nvSpPr>
            <p:cNvPr id="62" name="Прямоугольник 61"/>
            <p:cNvSpPr/>
            <p:nvPr/>
          </p:nvSpPr>
          <p:spPr>
            <a:xfrm>
              <a:off x="6783259" y="5703639"/>
              <a:ext cx="37837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</a:rPr>
                <a:t>0</a:t>
              </a:r>
              <a:r>
                <a:rPr kumimoji="0" lang="ru-RU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</a:rPr>
                <a:t>,52 мин / провод</a:t>
              </a:r>
              <a:endPara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64" name="Стрелка вправо 63"/>
            <p:cNvSpPr/>
            <p:nvPr/>
          </p:nvSpPr>
          <p:spPr bwMode="auto">
            <a:xfrm>
              <a:off x="7356140" y="5841268"/>
              <a:ext cx="356714" cy="216024"/>
            </a:xfrm>
            <a:prstGeom prst="rightArrow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69" name="Title 1"/>
          <p:cNvSpPr txBox="1">
            <a:spLocks/>
          </p:cNvSpPr>
          <p:nvPr/>
        </p:nvSpPr>
        <p:spPr bwMode="auto">
          <a:xfrm>
            <a:off x="371364" y="-63388"/>
            <a:ext cx="11665296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ТИПИЧНЫЙ НАБОР ОПЕРАЦИЙ ПО КОММУТАЦИИ КОМПОНЕНТОВ ШКАФА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1271464" y="495914"/>
            <a:ext cx="37837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Сборочный участок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7421638" y="495914"/>
            <a:ext cx="4435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Заготовительный участок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6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0" y="6527297"/>
            <a:ext cx="12192000" cy="23083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Системный консалтинг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</a:rPr>
              <a:t>Rittal Value Added Chain | </a:t>
            </a:r>
            <a:r>
              <a:rPr lang="ru-RU" dirty="0" smtClean="0">
                <a:solidFill>
                  <a:schemeClr val="bg1"/>
                </a:solidFill>
              </a:rPr>
              <a:t>09.09.2020</a:t>
            </a:r>
            <a:endParaRPr lang="de-DE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600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11111E-6 L 0.375 -1.1111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59259E-6 L 0.375 2.59259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 bwMode="auto">
          <a:xfrm rot="16200000">
            <a:off x="5990705" y="3326628"/>
            <a:ext cx="1367920" cy="88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 rtlCol="0" anchor="ctr">
            <a:spAutoFit/>
          </a:bodyPr>
          <a:lstStyle/>
          <a:p>
            <a:pPr algn="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Заготовка</a:t>
            </a:r>
          </a:p>
          <a:p>
            <a:pPr algn="r">
              <a:buClr>
                <a:schemeClr val="dk1"/>
              </a:buClr>
            </a:pPr>
            <a:r>
              <a:rPr lang="ru-RU" sz="1600" b="1" dirty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м</a:t>
            </a: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ерных</a:t>
            </a:r>
          </a:p>
          <a:p>
            <a:pPr algn="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материалов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99356" y="1268760"/>
            <a:ext cx="11773309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ru-RU" sz="3600" dirty="0" smtClean="0">
                <a:solidFill>
                  <a:srgbClr val="FFFFFF"/>
                </a:solidFill>
              </a:rPr>
              <a:t>цепочка добавленной стоимости </a:t>
            </a:r>
            <a:r>
              <a:rPr lang="en-US" sz="3600" dirty="0" smtClean="0">
                <a:solidFill>
                  <a:srgbClr val="FFFFFF"/>
                </a:solidFill>
              </a:rPr>
              <a:t>Rittal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rcRect r="51871" b="-45324"/>
          <a:stretch/>
        </p:blipFill>
        <p:spPr>
          <a:xfrm>
            <a:off x="1" y="2075114"/>
            <a:ext cx="12180676" cy="1317882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783632" y="3140968"/>
            <a:ext cx="0" cy="295232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 bwMode="auto">
          <a:xfrm>
            <a:off x="328553" y="3104964"/>
            <a:ext cx="2054519" cy="162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 rtlCol="0" anchor="ctr">
            <a:spAutoFit/>
          </a:bodyPr>
          <a:lstStyle/>
          <a:p>
            <a:pPr>
              <a:buClr>
                <a:schemeClr val="dk1"/>
              </a:buClr>
            </a:pPr>
            <a:r>
              <a:rPr lang="ru-RU" sz="1600" b="1" dirty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Проектирование,</a:t>
            </a:r>
          </a:p>
          <a:p>
            <a:pPr>
              <a:buClr>
                <a:schemeClr val="dk1"/>
              </a:buClr>
            </a:pPr>
            <a:endParaRPr lang="ru-RU" sz="800" b="1" dirty="0">
              <a:solidFill>
                <a:schemeClr val="bg1"/>
              </a:solidFill>
              <a:latin typeface="Arial" charset="0"/>
              <a:ea typeface="ＭＳ Ｐゴシック" charset="-128"/>
              <a:cs typeface="Arial" charset="0"/>
            </a:endParaRPr>
          </a:p>
          <a:p>
            <a:pPr>
              <a:buClr>
                <a:schemeClr val="dk1"/>
              </a:buClr>
            </a:pPr>
            <a:r>
              <a:rPr lang="ru-RU" sz="1600" b="1" dirty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Планирование</a:t>
            </a:r>
          </a:p>
          <a:p>
            <a:pPr>
              <a:buClr>
                <a:schemeClr val="dk1"/>
              </a:buClr>
            </a:pPr>
            <a:r>
              <a:rPr lang="ru-RU" sz="1600" b="1" dirty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производства,</a:t>
            </a:r>
          </a:p>
          <a:p>
            <a:pPr>
              <a:buClr>
                <a:schemeClr val="dk1"/>
              </a:buClr>
            </a:pPr>
            <a:endParaRPr lang="ru-RU" sz="800" b="1" dirty="0">
              <a:solidFill>
                <a:schemeClr val="bg1"/>
              </a:solidFill>
              <a:latin typeface="Arial" charset="0"/>
              <a:ea typeface="ＭＳ Ｐゴシック" charset="-128"/>
              <a:cs typeface="Arial" charset="0"/>
            </a:endParaRPr>
          </a:p>
          <a:p>
            <a:pPr>
              <a:buClr>
                <a:schemeClr val="dk1"/>
              </a:buClr>
            </a:pPr>
            <a:r>
              <a:rPr lang="ru-RU" sz="1600" b="1" dirty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Эксплуатационная</a:t>
            </a:r>
          </a:p>
          <a:p>
            <a:pPr>
              <a:buClr>
                <a:schemeClr val="dk1"/>
              </a:buClr>
            </a:pPr>
            <a:r>
              <a:rPr lang="ru-RU" sz="1600" b="1" dirty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документация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2846788" y="3356992"/>
            <a:ext cx="1795152" cy="113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 rtlCol="0" anchor="ctr">
            <a:spAutoFit/>
          </a:bodyPr>
          <a:lstStyle/>
          <a:p>
            <a:pPr algn="ct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Поставка</a:t>
            </a:r>
          </a:p>
          <a:p>
            <a:pPr algn="ct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комплектующих</a:t>
            </a:r>
          </a:p>
          <a:p>
            <a:pPr algn="ct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и расходных</a:t>
            </a:r>
          </a:p>
          <a:p>
            <a:pPr algn="ct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материалов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015880" y="3140968"/>
            <a:ext cx="0" cy="295232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0488488" y="3140968"/>
            <a:ext cx="0" cy="295232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 bwMode="auto">
          <a:xfrm>
            <a:off x="10554634" y="3097603"/>
            <a:ext cx="1591251" cy="63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 rtlCol="0" anchor="ctr">
            <a:spAutoFit/>
          </a:bodyPr>
          <a:lstStyle/>
          <a:p>
            <a:pPr algn="ct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Передача в</a:t>
            </a:r>
          </a:p>
          <a:p>
            <a:pPr algn="ct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эксплуатацию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204012" y="3140968"/>
            <a:ext cx="0" cy="151216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 bwMode="auto">
          <a:xfrm rot="16200000">
            <a:off x="4988055" y="3375166"/>
            <a:ext cx="1243784" cy="63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 rtlCol="0" anchor="ctr">
            <a:spAutoFit/>
          </a:bodyPr>
          <a:lstStyle/>
          <a:p>
            <a:pPr algn="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Слесарная</a:t>
            </a:r>
          </a:p>
          <a:p>
            <a:pPr algn="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обработка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7170921" y="3140968"/>
            <a:ext cx="0" cy="151216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8364252" y="3140968"/>
            <a:ext cx="0" cy="151216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 bwMode="auto">
          <a:xfrm rot="16200000">
            <a:off x="7309643" y="3184537"/>
            <a:ext cx="941009" cy="63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 rtlCol="0" anchor="ctr">
            <a:spAutoFit/>
          </a:bodyPr>
          <a:lstStyle/>
          <a:p>
            <a:pPr algn="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Сборка,</a:t>
            </a:r>
          </a:p>
          <a:p>
            <a:pPr algn="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монтаж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9408368" y="3140968"/>
            <a:ext cx="0" cy="151216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 bwMode="auto">
          <a:xfrm rot="16200000">
            <a:off x="8186674" y="3590449"/>
            <a:ext cx="1399276" cy="39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 rtlCol="0" anchor="ctr">
            <a:spAutoFit/>
          </a:bodyPr>
          <a:lstStyle/>
          <a:p>
            <a:pPr algn="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Коммутация</a:t>
            </a:r>
          </a:p>
        </p:txBody>
      </p:sp>
      <p:sp>
        <p:nvSpPr>
          <p:cNvPr id="28" name="TextBox 27"/>
          <p:cNvSpPr txBox="1"/>
          <p:nvPr/>
        </p:nvSpPr>
        <p:spPr bwMode="auto">
          <a:xfrm rot="16200000">
            <a:off x="9157532" y="3563551"/>
            <a:ext cx="1550663" cy="63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 rtlCol="0" anchor="ctr">
            <a:spAutoFit/>
          </a:bodyPr>
          <a:lstStyle/>
          <a:p>
            <a:pPr algn="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Отладка,</a:t>
            </a:r>
          </a:p>
          <a:p>
            <a:pPr algn="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тестирование</a:t>
            </a: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H="1">
            <a:off x="5015880" y="4653136"/>
            <a:ext cx="118813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6204012" y="4653136"/>
            <a:ext cx="9669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H="1">
            <a:off x="7161196" y="4653136"/>
            <a:ext cx="120305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>
            <a:off x="8364252" y="4653136"/>
            <a:ext cx="10441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>
            <a:off x="9408368" y="4653136"/>
            <a:ext cx="108012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6"/>
          <a:srcRect l="4000"/>
          <a:stretch/>
        </p:blipFill>
        <p:spPr>
          <a:xfrm>
            <a:off x="119336" y="8620"/>
            <a:ext cx="3456384" cy="1122360"/>
          </a:xfrm>
          <a:prstGeom prst="rect">
            <a:avLst/>
          </a:prstGeom>
        </p:spPr>
      </p:pic>
      <p:pic>
        <p:nvPicPr>
          <p:cNvPr id="63" name="Рисунок 6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51" y="4847096"/>
            <a:ext cx="748790" cy="350005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 bwMode="auto">
          <a:xfrm>
            <a:off x="1629933" y="4811092"/>
            <a:ext cx="265632" cy="39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 rtlCol="0" anchor="ctr">
            <a:spAutoFit/>
          </a:bodyPr>
          <a:lstStyle/>
          <a:p>
            <a:pPr algn="ct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+</a:t>
            </a:r>
          </a:p>
        </p:txBody>
      </p:sp>
      <p:pic>
        <p:nvPicPr>
          <p:cNvPr id="66" name="Рисунок 6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4847096"/>
            <a:ext cx="720011" cy="350005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 bwMode="auto">
          <a:xfrm>
            <a:off x="721940" y="4811092"/>
            <a:ext cx="265632" cy="39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 rtlCol="0" anchor="ctr">
            <a:spAutoFit/>
          </a:bodyPr>
          <a:lstStyle/>
          <a:p>
            <a:pPr algn="ct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+</a:t>
            </a:r>
          </a:p>
        </p:txBody>
      </p:sp>
      <p:pic>
        <p:nvPicPr>
          <p:cNvPr id="68" name="Рисунок 67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4847096"/>
            <a:ext cx="740780" cy="350005"/>
          </a:xfrm>
          <a:prstGeom prst="rect">
            <a:avLst/>
          </a:prstGeom>
        </p:spPr>
      </p:pic>
      <p:grpSp>
        <p:nvGrpSpPr>
          <p:cNvPr id="73" name="Группа 72"/>
          <p:cNvGrpSpPr/>
          <p:nvPr/>
        </p:nvGrpSpPr>
        <p:grpSpPr>
          <a:xfrm>
            <a:off x="2965628" y="4811092"/>
            <a:ext cx="1762220" cy="490116"/>
            <a:chOff x="2743051" y="4905164"/>
            <a:chExt cx="1762220" cy="490116"/>
          </a:xfrm>
        </p:grpSpPr>
        <p:pic>
          <p:nvPicPr>
            <p:cNvPr id="71" name="Grafik 6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3691"/>
            <a:stretch/>
          </p:blipFill>
          <p:spPr>
            <a:xfrm>
              <a:off x="2743051" y="4943121"/>
              <a:ext cx="495920" cy="357131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 bwMode="auto">
            <a:xfrm>
              <a:off x="3208909" y="4905164"/>
              <a:ext cx="1296362" cy="490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algn="l">
                <a:lnSpc>
                  <a:spcPct val="70000"/>
                </a:lnSpc>
                <a:buClr>
                  <a:schemeClr val="dk1"/>
                </a:buClr>
              </a:pPr>
              <a:r>
                <a:rPr lang="en-US" sz="16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Rittal</a:t>
              </a:r>
            </a:p>
            <a:p>
              <a:pPr algn="l">
                <a:lnSpc>
                  <a:spcPct val="70000"/>
                </a:lnSpc>
                <a:buClr>
                  <a:schemeClr val="dk1"/>
                </a:buClr>
              </a:pPr>
              <a:r>
                <a:rPr lang="en-US" sz="16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The System</a:t>
              </a:r>
              <a:endPara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pic>
        <p:nvPicPr>
          <p:cNvPr id="77" name="Рисунок 76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3" t="18242"/>
          <a:stretch/>
        </p:blipFill>
        <p:spPr>
          <a:xfrm>
            <a:off x="6582201" y="4731084"/>
            <a:ext cx="1473357" cy="966168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12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4479" y="4725144"/>
            <a:ext cx="741101" cy="922310"/>
          </a:xfrm>
          <a:prstGeom prst="rect">
            <a:avLst/>
          </a:prstGeom>
        </p:spPr>
      </p:pic>
      <p:pic>
        <p:nvPicPr>
          <p:cNvPr id="79" name="Рисунок 78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124" y="4914881"/>
            <a:ext cx="724331" cy="35102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TextBox 79"/>
          <p:cNvSpPr txBox="1"/>
          <p:nvPr/>
        </p:nvSpPr>
        <p:spPr bwMode="auto">
          <a:xfrm>
            <a:off x="2983925" y="5599463"/>
            <a:ext cx="1726416" cy="63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 rtlCol="0" anchor="ctr">
            <a:spAutoFit/>
          </a:bodyPr>
          <a:lstStyle/>
          <a:p>
            <a:pPr algn="ct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Идеальная</a:t>
            </a:r>
          </a:p>
          <a:p>
            <a:pPr algn="ct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совместимость</a:t>
            </a:r>
          </a:p>
        </p:txBody>
      </p:sp>
      <p:grpSp>
        <p:nvGrpSpPr>
          <p:cNvPr id="84" name="Группа 83"/>
          <p:cNvGrpSpPr/>
          <p:nvPr/>
        </p:nvGrpSpPr>
        <p:grpSpPr>
          <a:xfrm>
            <a:off x="5136182" y="4763773"/>
            <a:ext cx="1363088" cy="653238"/>
            <a:chOff x="9660396" y="14358"/>
            <a:chExt cx="2360374" cy="1131171"/>
          </a:xfrm>
        </p:grpSpPr>
        <p:sp>
          <p:nvSpPr>
            <p:cNvPr id="85" name="TextBox 84"/>
            <p:cNvSpPr txBox="1"/>
            <p:nvPr/>
          </p:nvSpPr>
          <p:spPr bwMode="auto">
            <a:xfrm>
              <a:off x="10344983" y="14358"/>
              <a:ext cx="1675787" cy="1131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algn="l">
                <a:buClr>
                  <a:schemeClr val="dk1"/>
                </a:buClr>
              </a:pPr>
              <a:r>
                <a:rPr lang="en-US" sz="11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RITTAL</a:t>
              </a:r>
            </a:p>
            <a:p>
              <a:pPr algn="l">
                <a:buClr>
                  <a:schemeClr val="dk1"/>
                </a:buClr>
              </a:pPr>
              <a:r>
                <a:rPr lang="en-US" sz="11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Automation </a:t>
              </a:r>
            </a:p>
            <a:p>
              <a:pPr algn="l">
                <a:buClr>
                  <a:schemeClr val="dk1"/>
                </a:buClr>
              </a:pPr>
              <a:r>
                <a:rPr lang="en-US" sz="11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Systems</a:t>
              </a:r>
              <a:endParaRPr lang="ru-RU" sz="11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660396" y="126757"/>
              <a:ext cx="684076" cy="961983"/>
            </a:xfrm>
            <a:prstGeom prst="rect">
              <a:avLst/>
            </a:prstGeom>
          </p:spPr>
        </p:pic>
      </p:grpSp>
      <p:sp>
        <p:nvSpPr>
          <p:cNvPr id="87" name="TextBox 86"/>
          <p:cNvSpPr txBox="1"/>
          <p:nvPr/>
        </p:nvSpPr>
        <p:spPr bwMode="auto">
          <a:xfrm>
            <a:off x="7956621" y="4910635"/>
            <a:ext cx="265632" cy="39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 rtlCol="0" anchor="ctr">
            <a:spAutoFit/>
          </a:bodyPr>
          <a:lstStyle/>
          <a:p>
            <a:pPr algn="ct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+</a:t>
            </a:r>
          </a:p>
        </p:txBody>
      </p:sp>
      <p:sp>
        <p:nvSpPr>
          <p:cNvPr id="88" name="TextBox 87"/>
          <p:cNvSpPr txBox="1"/>
          <p:nvPr/>
        </p:nvSpPr>
        <p:spPr bwMode="auto">
          <a:xfrm>
            <a:off x="9134426" y="4910635"/>
            <a:ext cx="265632" cy="39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 rtlCol="0" anchor="ctr">
            <a:spAutoFit/>
          </a:bodyPr>
          <a:lstStyle/>
          <a:p>
            <a:pPr algn="ct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+</a:t>
            </a:r>
          </a:p>
        </p:txBody>
      </p:sp>
      <p:sp>
        <p:nvSpPr>
          <p:cNvPr id="89" name="TextBox 88"/>
          <p:cNvSpPr txBox="1"/>
          <p:nvPr/>
        </p:nvSpPr>
        <p:spPr bwMode="auto">
          <a:xfrm>
            <a:off x="5411924" y="5733257"/>
            <a:ext cx="4690388" cy="39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72000" bIns="72000" rtlCol="0" anchor="ctr">
            <a:spAutoFit/>
          </a:bodyPr>
          <a:lstStyle/>
          <a:p>
            <a:pPr algn="l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+50% к объему производства за то же время </a:t>
            </a:r>
          </a:p>
        </p:txBody>
      </p:sp>
      <p:sp>
        <p:nvSpPr>
          <p:cNvPr id="90" name="TextBox 89"/>
          <p:cNvSpPr txBox="1"/>
          <p:nvPr/>
        </p:nvSpPr>
        <p:spPr bwMode="auto">
          <a:xfrm>
            <a:off x="47328" y="5179029"/>
            <a:ext cx="2840319" cy="113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72000" bIns="72000" rtlCol="0" anchor="ctr">
            <a:spAutoFit/>
          </a:bodyPr>
          <a:lstStyle/>
          <a:p>
            <a:pPr algn="l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Выпуск документации</a:t>
            </a:r>
          </a:p>
          <a:p>
            <a:pPr algn="l">
              <a:buClr>
                <a:schemeClr val="dk1"/>
              </a:buClr>
            </a:pPr>
            <a:r>
              <a:rPr lang="ru-RU" sz="1600" b="1" dirty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в</a:t>
            </a: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 два раза быстрее.</a:t>
            </a:r>
          </a:p>
          <a:p>
            <a:pPr algn="l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Единые данные для всей</a:t>
            </a:r>
          </a:p>
          <a:p>
            <a:pPr algn="l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цепочки производства</a:t>
            </a:r>
          </a:p>
        </p:txBody>
      </p:sp>
      <p:pic>
        <p:nvPicPr>
          <p:cNvPr id="95" name="Рисунок 94"/>
          <p:cNvPicPr>
            <a:picLocks noChangeAspect="1"/>
          </p:cNvPicPr>
          <p:nvPr/>
        </p:nvPicPr>
        <p:blipFill>
          <a:blip r:embed="rId15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68508" y="3709262"/>
            <a:ext cx="1388829" cy="1875766"/>
          </a:xfrm>
          <a:prstGeom prst="rect">
            <a:avLst/>
          </a:prstGeom>
        </p:spPr>
      </p:pic>
      <p:sp>
        <p:nvSpPr>
          <p:cNvPr id="46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0" y="6527297"/>
            <a:ext cx="12192000" cy="23083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Системный консалтинг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</a:rPr>
              <a:t>Rittal Value Added Chain | </a:t>
            </a:r>
            <a:r>
              <a:rPr lang="ru-RU" dirty="0" smtClean="0">
                <a:solidFill>
                  <a:schemeClr val="bg1"/>
                </a:solidFill>
              </a:rPr>
              <a:t>09.09.2020</a:t>
            </a:r>
            <a:endParaRPr lang="de-DE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657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191344" y="5517232"/>
            <a:ext cx="3672408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>
                <a:solidFill>
                  <a:srgbClr val="FFFFFF"/>
                </a:solidFill>
              </a:rPr>
              <a:t>Спасибо за внимание!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924092" y="188640"/>
            <a:ext cx="5982325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800" dirty="0" smtClean="0">
                <a:solidFill>
                  <a:srgbClr val="FFFFFF"/>
                </a:solidFill>
              </a:rPr>
              <a:t>Rittal - Value Added Chain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795" y="1120975"/>
            <a:ext cx="1218258" cy="122792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1990" y="1130980"/>
            <a:ext cx="1189152" cy="121792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9080" y="1120975"/>
            <a:ext cx="1208437" cy="122792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6960096" y="582357"/>
            <a:ext cx="1470137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dirty="0" smtClean="0">
                <a:solidFill>
                  <a:srgbClr val="FFFFFF"/>
                </a:solidFill>
              </a:rPr>
              <a:t>Engineering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8746703" y="582357"/>
            <a:ext cx="997569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dirty="0" smtClean="0">
                <a:solidFill>
                  <a:srgbClr val="FFFFFF"/>
                </a:solidFill>
              </a:rPr>
              <a:t>System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0214631" y="582357"/>
            <a:ext cx="1560259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dirty="0" smtClean="0">
                <a:solidFill>
                  <a:srgbClr val="FFFFFF"/>
                </a:solidFill>
              </a:rPr>
              <a:t>Automation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8273059" y="1426764"/>
            <a:ext cx="379924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800" dirty="0" smtClean="0">
                <a:solidFill>
                  <a:srgbClr val="FFFFFF"/>
                </a:solidFill>
              </a:rPr>
              <a:t>+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9880149" y="1426764"/>
            <a:ext cx="379924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800" dirty="0" smtClean="0">
                <a:solidFill>
                  <a:srgbClr val="FFFFFF"/>
                </a:solidFill>
              </a:rPr>
              <a:t>+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6168008" y="5013572"/>
            <a:ext cx="4608512" cy="1120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2800" dirty="0" smtClean="0">
                <a:solidFill>
                  <a:srgbClr val="FFFFFF"/>
                </a:solidFill>
              </a:rPr>
              <a:t>Алексей </a:t>
            </a:r>
            <a:r>
              <a:rPr lang="ru-RU" sz="2800" dirty="0" err="1" smtClean="0">
                <a:solidFill>
                  <a:srgbClr val="FFFFFF"/>
                </a:solidFill>
              </a:rPr>
              <a:t>Вильбой</a:t>
            </a:r>
            <a:endParaRPr lang="ru-RU" sz="2800" dirty="0" smtClean="0">
              <a:solidFill>
                <a:srgbClr val="FFFFFF"/>
              </a:solidFill>
            </a:endParaRPr>
          </a:p>
          <a:p>
            <a:r>
              <a:rPr lang="ru-RU" sz="2000" dirty="0" smtClean="0">
                <a:solidFill>
                  <a:srgbClr val="FFFFFF"/>
                </a:solidFill>
              </a:rPr>
              <a:t>Системный консультант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8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0" y="6527297"/>
            <a:ext cx="12192000" cy="23083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Системный консалтинг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</a:rPr>
              <a:t>Rittal Value Added Chain | </a:t>
            </a:r>
            <a:r>
              <a:rPr lang="ru-RU" dirty="0" smtClean="0">
                <a:solidFill>
                  <a:schemeClr val="bg1"/>
                </a:solidFill>
              </a:rPr>
              <a:t>09.09.2020</a:t>
            </a:r>
            <a:endParaRPr lang="de-DE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843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299356" y="1268760"/>
            <a:ext cx="11773309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ru-RU" sz="3600" dirty="0" smtClean="0">
                <a:solidFill>
                  <a:srgbClr val="FFFFFF"/>
                </a:solidFill>
              </a:rPr>
              <a:t>цепочка добавленной стоимости изделия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rcRect r="51871" b="-45324"/>
          <a:stretch/>
        </p:blipFill>
        <p:spPr>
          <a:xfrm>
            <a:off x="1" y="2075114"/>
            <a:ext cx="12180676" cy="1317882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88361" y="3140968"/>
            <a:ext cx="2551255" cy="2340260"/>
            <a:chOff x="88361" y="3140968"/>
            <a:chExt cx="2551255" cy="2340260"/>
          </a:xfrm>
        </p:grpSpPr>
        <p:cxnSp>
          <p:nvCxnSpPr>
            <p:cNvPr id="4" name="Прямая соединительная линия 3"/>
            <p:cNvCxnSpPr/>
            <p:nvPr/>
          </p:nvCxnSpPr>
          <p:spPr>
            <a:xfrm>
              <a:off x="2639616" y="3140968"/>
              <a:ext cx="0" cy="234026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 bwMode="auto">
            <a:xfrm>
              <a:off x="88361" y="3225056"/>
              <a:ext cx="2534907" cy="1992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algn="ct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Проектирование,</a:t>
              </a:r>
            </a:p>
            <a:p>
              <a:pPr algn="ctr">
                <a:buClr>
                  <a:schemeClr val="dk1"/>
                </a:buClr>
              </a:pPr>
              <a:endParaRPr lang="ru-RU" sz="10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endParaRPr>
            </a:p>
            <a:p>
              <a:pPr algn="ct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Планирование</a:t>
              </a:r>
            </a:p>
            <a:p>
              <a:pPr algn="ct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производства,</a:t>
              </a:r>
            </a:p>
            <a:p>
              <a:pPr algn="ctr">
                <a:buClr>
                  <a:schemeClr val="dk1"/>
                </a:buClr>
              </a:pPr>
              <a:endParaRPr lang="ru-RU" sz="10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endParaRPr>
            </a:p>
            <a:p>
              <a:pPr algn="ct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Эксплуатационная</a:t>
              </a:r>
            </a:p>
            <a:p>
              <a:pPr algn="ct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документация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639616" y="3140968"/>
            <a:ext cx="2376264" cy="2340260"/>
            <a:chOff x="2639616" y="3140968"/>
            <a:chExt cx="2376264" cy="2340260"/>
          </a:xfrm>
        </p:grpSpPr>
        <p:sp>
          <p:nvSpPr>
            <p:cNvPr id="11" name="TextBox 10"/>
            <p:cNvSpPr txBox="1"/>
            <p:nvPr/>
          </p:nvSpPr>
          <p:spPr bwMode="auto">
            <a:xfrm>
              <a:off x="2639616" y="3546884"/>
              <a:ext cx="2209496" cy="1376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algn="ct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Поставка</a:t>
              </a:r>
            </a:p>
            <a:p>
              <a:pPr algn="ct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комплектующих</a:t>
              </a:r>
            </a:p>
            <a:p>
              <a:pPr algn="ct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и расходных</a:t>
              </a:r>
            </a:p>
            <a:p>
              <a:pPr algn="ct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материалов</a:t>
              </a: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5015880" y="3140968"/>
              <a:ext cx="0" cy="234026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 bwMode="auto">
          <a:xfrm>
            <a:off x="10704512" y="3636663"/>
            <a:ext cx="1363688" cy="13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 rtlCol="0" anchor="ctr">
            <a:spAutoFit/>
          </a:bodyPr>
          <a:lstStyle/>
          <a:p>
            <a:pPr algn="ctr">
              <a:buClr>
                <a:schemeClr val="dk1"/>
              </a:buClr>
            </a:pPr>
            <a:r>
              <a:rPr lang="ru-RU" sz="20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Передача</a:t>
            </a:r>
          </a:p>
          <a:p>
            <a:pPr algn="ctr">
              <a:buClr>
                <a:schemeClr val="dk1"/>
              </a:buClr>
            </a:pPr>
            <a:r>
              <a:rPr lang="ru-RU" sz="20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в</a:t>
            </a:r>
          </a:p>
          <a:p>
            <a:pPr algn="ctr">
              <a:buClr>
                <a:schemeClr val="dk1"/>
              </a:buClr>
            </a:pPr>
            <a:r>
              <a:rPr lang="ru-RU" sz="2000" b="1" dirty="0" err="1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э</a:t>
            </a:r>
            <a:r>
              <a:rPr lang="ru-RU" sz="2000" b="1" dirty="0" err="1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ксплуа</a:t>
            </a:r>
            <a:r>
              <a:rPr lang="ru-RU" sz="20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-</a:t>
            </a:r>
          </a:p>
          <a:p>
            <a:pPr algn="ctr">
              <a:buClr>
                <a:schemeClr val="dk1"/>
              </a:buClr>
            </a:pPr>
            <a:r>
              <a:rPr lang="ru-RU" sz="2000" b="1" dirty="0" err="1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тацию</a:t>
            </a:r>
            <a:endParaRPr lang="ru-RU" sz="2000" b="1" dirty="0" smtClean="0">
              <a:solidFill>
                <a:schemeClr val="bg1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015880" y="3140968"/>
            <a:ext cx="5472608" cy="2340260"/>
            <a:chOff x="5015880" y="3140968"/>
            <a:chExt cx="5472608" cy="2340260"/>
          </a:xfrm>
        </p:grpSpPr>
        <p:sp>
          <p:nvSpPr>
            <p:cNvPr id="20" name="TextBox 19"/>
            <p:cNvSpPr txBox="1"/>
            <p:nvPr/>
          </p:nvSpPr>
          <p:spPr bwMode="auto">
            <a:xfrm rot="16200000">
              <a:off x="5838323" y="3450844"/>
              <a:ext cx="1672684" cy="1068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algn="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Заготовка</a:t>
              </a:r>
            </a:p>
            <a:p>
              <a:pPr algn="r">
                <a:buClr>
                  <a:schemeClr val="dk1"/>
                </a:buClr>
              </a:pPr>
              <a:r>
                <a:rPr lang="ru-RU" sz="2000" b="1" dirty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м</a:t>
              </a: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ерных</a:t>
              </a:r>
            </a:p>
            <a:p>
              <a:pPr algn="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материалов</a:t>
              </a: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6713021" y="5028045"/>
              <a:ext cx="1975267" cy="453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algn="ct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Производство</a:t>
              </a: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10488488" y="3140968"/>
              <a:ext cx="0" cy="234026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204012" y="3140968"/>
              <a:ext cx="0" cy="190821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 bwMode="auto">
            <a:xfrm rot="16200000">
              <a:off x="4848177" y="3530160"/>
              <a:ext cx="1523540" cy="760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algn="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Слесарная</a:t>
              </a:r>
            </a:p>
            <a:p>
              <a:pPr algn="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обработка</a:t>
              </a:r>
            </a:p>
          </p:txBody>
        </p:sp>
        <p:cxnSp>
          <p:nvCxnSpPr>
            <p:cNvPr id="19" name="Прямая соединительная линия 18"/>
            <p:cNvCxnSpPr/>
            <p:nvPr/>
          </p:nvCxnSpPr>
          <p:spPr>
            <a:xfrm>
              <a:off x="7170921" y="3140968"/>
              <a:ext cx="0" cy="190821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8364252" y="3140968"/>
              <a:ext cx="0" cy="190821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 bwMode="auto">
            <a:xfrm rot="16200000">
              <a:off x="7209007" y="3339531"/>
              <a:ext cx="1142282" cy="760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algn="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Сборка,</a:t>
              </a:r>
            </a:p>
            <a:p>
              <a:pPr algn="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монтаж</a:t>
              </a:r>
            </a:p>
          </p:txBody>
        </p:sp>
        <p:cxnSp>
          <p:nvCxnSpPr>
            <p:cNvPr id="26" name="Прямая соединительная линия 25"/>
            <p:cNvCxnSpPr/>
            <p:nvPr/>
          </p:nvCxnSpPr>
          <p:spPr>
            <a:xfrm>
              <a:off x="9408368" y="3140968"/>
              <a:ext cx="0" cy="190821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 bwMode="auto">
            <a:xfrm rot="16200000">
              <a:off x="8032370" y="3776220"/>
              <a:ext cx="1707885" cy="453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algn="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Коммутация</a:t>
              </a:r>
            </a:p>
          </p:txBody>
        </p:sp>
        <p:sp>
          <p:nvSpPr>
            <p:cNvPr id="28" name="TextBox 27"/>
            <p:cNvSpPr txBox="1"/>
            <p:nvPr/>
          </p:nvSpPr>
          <p:spPr bwMode="auto">
            <a:xfrm rot="16200000">
              <a:off x="8982709" y="3718545"/>
              <a:ext cx="1900310" cy="760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algn="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Отладка,</a:t>
              </a:r>
            </a:p>
            <a:p>
              <a:pPr algn="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тестирование</a:t>
              </a: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>
            <a:xfrm flipH="1">
              <a:off x="5015880" y="5049180"/>
              <a:ext cx="1188132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flipH="1">
              <a:off x="6204012" y="5049180"/>
              <a:ext cx="96690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flipH="1">
              <a:off x="7161196" y="5049180"/>
              <a:ext cx="120305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flipH="1">
              <a:off x="8364252" y="5049180"/>
              <a:ext cx="104411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flipH="1">
              <a:off x="9408368" y="5049180"/>
              <a:ext cx="10801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6"/>
          <a:srcRect l="4000"/>
          <a:stretch/>
        </p:blipFill>
        <p:spPr>
          <a:xfrm>
            <a:off x="119336" y="8620"/>
            <a:ext cx="3456384" cy="1122360"/>
          </a:xfrm>
          <a:prstGeom prst="rect">
            <a:avLst/>
          </a:prstGeom>
        </p:spPr>
      </p:pic>
      <p:sp>
        <p:nvSpPr>
          <p:cNvPr id="30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0" y="6527297"/>
            <a:ext cx="12192000" cy="23083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Системный консалтинг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</a:rPr>
              <a:t>Rittal Value Added Chain | </a:t>
            </a:r>
            <a:r>
              <a:rPr lang="ru-RU" dirty="0" smtClean="0">
                <a:solidFill>
                  <a:schemeClr val="bg1"/>
                </a:solidFill>
              </a:rPr>
              <a:t>09.09.2020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 bwMode="auto">
          <a:xfrm>
            <a:off x="2639616" y="3148869"/>
            <a:ext cx="2381217" cy="2332359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ru-RU" sz="1800" b="1" kern="0" smtClean="0">
              <a:latin typeface="Arial" charset="0"/>
              <a:ea typeface="ＭＳ Ｐゴシック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263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0103C2-BBD4-4F88-8116-111E1955C12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r="17189"/>
          <a:stretch/>
        </p:blipFill>
        <p:spPr>
          <a:xfrm>
            <a:off x="0" y="8620"/>
            <a:ext cx="4079776" cy="18512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063" y="3711192"/>
            <a:ext cx="3628713" cy="228489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76" y="692696"/>
            <a:ext cx="3600400" cy="228882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24172" t="7715" r="32965"/>
          <a:stretch/>
        </p:blipFill>
        <p:spPr>
          <a:xfrm>
            <a:off x="7392144" y="1700808"/>
            <a:ext cx="2556804" cy="430688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9642" y="1437497"/>
            <a:ext cx="2382769" cy="332831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371364" y="-63388"/>
            <a:ext cx="8604956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>
                <a:solidFill>
                  <a:srgbClr val="FFFFFF"/>
                </a:solidFill>
              </a:rPr>
              <a:t>НОВАЯ СИСТЕМА КРУПНОГАБАРИТНЫХ КОРПУСОВ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6" name="Grafik 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352" y="114648"/>
            <a:ext cx="2677311" cy="700052"/>
          </a:xfrm>
          <a:prstGeom prst="rect">
            <a:avLst/>
          </a:prstGeom>
        </p:spPr>
      </p:pic>
      <p:sp>
        <p:nvSpPr>
          <p:cNvPr id="19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0" y="6527297"/>
            <a:ext cx="12192000" cy="2308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</a:rPr>
              <a:t>Системный консалтинг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| </a:t>
            </a:r>
            <a:r>
              <a:rPr lang="en-US" dirty="0">
                <a:solidFill>
                  <a:schemeClr val="bg1"/>
                </a:solidFill>
              </a:rPr>
              <a:t>Rittal Value Added Chain | </a:t>
            </a:r>
            <a:r>
              <a:rPr lang="ru-RU" dirty="0">
                <a:solidFill>
                  <a:schemeClr val="bg1"/>
                </a:solidFill>
              </a:rPr>
              <a:t>09.09.2020</a:t>
            </a:r>
            <a:endParaRPr lang="de-DE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695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3CC140C-FC75-438E-89D5-07005EE7987E}" type="slidenum">
              <a:rPr lang="en-US" smtClean="0">
                <a:solidFill>
                  <a:schemeClr val="lt1"/>
                </a:solidFill>
              </a:rPr>
              <a:pPr>
                <a:defRPr/>
              </a:pPr>
              <a:t>4</a:t>
            </a:fld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5" name="Grafik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352" y="114648"/>
            <a:ext cx="2677311" cy="70005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71364" y="-63388"/>
            <a:ext cx="8604956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>
                <a:solidFill>
                  <a:srgbClr val="FFFFFF"/>
                </a:solidFill>
              </a:rPr>
              <a:t>НОВАЯ СИСТЕМА ИТ-КОРПУСОВ </a:t>
            </a:r>
            <a:r>
              <a:rPr lang="en-US" dirty="0" smtClean="0">
                <a:solidFill>
                  <a:srgbClr val="FFFFFF"/>
                </a:solidFill>
              </a:rPr>
              <a:t>VX-IT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0" y="6527297"/>
            <a:ext cx="12192000" cy="23083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Системный консалтинг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</a:rPr>
              <a:t>Rittal Value Added Chain | </a:t>
            </a:r>
            <a:r>
              <a:rPr lang="ru-RU" dirty="0" smtClean="0">
                <a:solidFill>
                  <a:schemeClr val="bg1"/>
                </a:solidFill>
              </a:rPr>
              <a:t>09.09.2020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3" name="Grafi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" t="13868" b="4994"/>
          <a:stretch/>
        </p:blipFill>
        <p:spPr>
          <a:xfrm>
            <a:off x="3647728" y="552960"/>
            <a:ext cx="2880320" cy="5427528"/>
          </a:xfrm>
          <a:prstGeom prst="rect">
            <a:avLst/>
          </a:prstGeom>
        </p:spPr>
      </p:pic>
      <p:pic>
        <p:nvPicPr>
          <p:cNvPr id="46" name="Grafik 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14266"/>
          <a:stretch/>
        </p:blipFill>
        <p:spPr>
          <a:xfrm>
            <a:off x="9437527" y="1070643"/>
            <a:ext cx="2330959" cy="3495660"/>
          </a:xfrm>
          <a:prstGeom prst="rect">
            <a:avLst/>
          </a:prstGeom>
        </p:spPr>
      </p:pic>
      <p:sp>
        <p:nvSpPr>
          <p:cNvPr id="47" name="Title 1"/>
          <p:cNvSpPr txBox="1">
            <a:spLocks/>
          </p:cNvSpPr>
          <p:nvPr/>
        </p:nvSpPr>
        <p:spPr bwMode="auto">
          <a:xfrm>
            <a:off x="7428148" y="988626"/>
            <a:ext cx="4631501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>
                <a:solidFill>
                  <a:srgbClr val="FFFFFF"/>
                </a:solidFill>
              </a:rPr>
              <a:t>Инфраструктура </a:t>
            </a:r>
            <a:r>
              <a:rPr lang="en-US" dirty="0" err="1" smtClean="0">
                <a:solidFill>
                  <a:srgbClr val="FFFFFF"/>
                </a:solidFill>
              </a:rPr>
              <a:t>Rimatrix</a:t>
            </a:r>
            <a:r>
              <a:rPr lang="en-US" dirty="0" smtClean="0">
                <a:solidFill>
                  <a:srgbClr val="FFFFFF"/>
                </a:solidFill>
              </a:rPr>
              <a:t> 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9" name="Grafi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7082" y="2500378"/>
            <a:ext cx="2347999" cy="3516564"/>
          </a:xfrm>
          <a:prstGeom prst="rect">
            <a:avLst/>
          </a:prstGeom>
        </p:spPr>
      </p:pic>
      <p:pic>
        <p:nvPicPr>
          <p:cNvPr id="53" name="Picture 8">
            <a:extLst>
              <a:ext uri="{FF2B5EF4-FFF2-40B4-BE49-F238E27FC236}">
                <a16:creationId xmlns:a16="http://schemas.microsoft.com/office/drawing/2014/main" id="{02E20BDA-C084-4E3C-B914-94001EFEA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087" y="3876156"/>
            <a:ext cx="2872739" cy="1918693"/>
          </a:xfrm>
          <a:prstGeom prst="roundRect">
            <a:avLst>
              <a:gd name="adj" fmla="val 8594"/>
            </a:avLst>
          </a:prstGeom>
          <a:solidFill>
            <a:srgbClr val="D9D9D9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 descr="C:\Users\de09404\AppData\Local\Temp\notes6060BF\Griffadapter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6033" y="988626"/>
            <a:ext cx="2091595" cy="246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185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3CC140C-FC75-438E-89D5-07005EE7987E}" type="slidenum">
              <a:rPr lang="en-US" smtClean="0">
                <a:solidFill>
                  <a:schemeClr val="lt1"/>
                </a:solidFill>
              </a:rPr>
              <a:pPr>
                <a:defRPr/>
              </a:pPr>
              <a:t>5</a:t>
            </a:fld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5" name="Grafik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352" y="114648"/>
            <a:ext cx="2677311" cy="70005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71364" y="-63388"/>
            <a:ext cx="8604956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>
                <a:solidFill>
                  <a:srgbClr val="FFFFFF"/>
                </a:solidFill>
              </a:rPr>
              <a:t>РЕШЕНИЯ ДЛЯ </a:t>
            </a:r>
            <a:r>
              <a:rPr lang="en-US" dirty="0" smtClean="0">
                <a:solidFill>
                  <a:srgbClr val="FFFFFF"/>
                </a:solidFill>
              </a:rPr>
              <a:t>EDGE-COMPUTING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0" y="6527297"/>
            <a:ext cx="12192000" cy="23083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Системный консалтинг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</a:rPr>
              <a:t>Rittal Value Added Chain | </a:t>
            </a:r>
            <a:r>
              <a:rPr lang="ru-RU" dirty="0" smtClean="0">
                <a:solidFill>
                  <a:schemeClr val="bg1"/>
                </a:solidFill>
              </a:rPr>
              <a:t>09.09.2020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9376" y="828153"/>
            <a:ext cx="2736304" cy="40002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1704" y="2060848"/>
            <a:ext cx="2943225" cy="3952875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7932204" y="2400934"/>
            <a:ext cx="4067568" cy="2628617"/>
            <a:chOff x="7932204" y="2400934"/>
            <a:chExt cx="4067568" cy="2628617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8"/>
            <a:srcRect l="9036" t="22110" r="6219" b="21203"/>
            <a:stretch/>
          </p:blipFill>
          <p:spPr>
            <a:xfrm>
              <a:off x="7932204" y="3265354"/>
              <a:ext cx="3492388" cy="1764197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90072" y="2500333"/>
              <a:ext cx="1409700" cy="847725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8028027" y="2400934"/>
              <a:ext cx="245736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err="1" smtClean="0">
                  <a:solidFill>
                    <a:schemeClr val="bg1"/>
                  </a:solidFill>
                </a:rPr>
                <a:t>Пром</a:t>
              </a:r>
              <a:r>
                <a:rPr lang="ru-RU" b="1" dirty="0" smtClean="0">
                  <a:solidFill>
                    <a:schemeClr val="bg1"/>
                  </a:solidFill>
                </a:rPr>
                <a:t>. ПК</a:t>
              </a:r>
            </a:p>
            <a:p>
              <a:r>
                <a:rPr lang="en-US" b="1" dirty="0" err="1" smtClean="0">
                  <a:solidFill>
                    <a:schemeClr val="bg1"/>
                  </a:solidFill>
                </a:rPr>
                <a:t>HeiSys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3527779" y="1177508"/>
            <a:ext cx="27510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Edge Data Center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342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3CC140C-FC75-438E-89D5-07005EE7987E}" type="slidenum">
              <a:rPr lang="en-US" smtClean="0">
                <a:solidFill>
                  <a:schemeClr val="lt1"/>
                </a:solidFill>
              </a:rPr>
              <a:pPr>
                <a:defRPr/>
              </a:pPr>
              <a:t>6</a:t>
            </a:fld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55340" y="-63388"/>
            <a:ext cx="8820980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>
                <a:solidFill>
                  <a:srgbClr val="FFFFFF"/>
                </a:solidFill>
              </a:rPr>
              <a:t>НОВАЯ СИСТЕМА КОМПАКТНЫХ КОРПУСОВ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84232" y="-27384"/>
            <a:ext cx="1104466" cy="90080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05192" y="11760"/>
            <a:ext cx="1152128" cy="8969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680" y="873422"/>
            <a:ext cx="6504781" cy="53764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5900" y="1052736"/>
            <a:ext cx="1362094" cy="188821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2084" y="1052736"/>
            <a:ext cx="1509360" cy="313234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4388" y="1067191"/>
            <a:ext cx="3248256" cy="1713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44388" y="3127785"/>
            <a:ext cx="2024120" cy="280933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grpSp>
        <p:nvGrpSpPr>
          <p:cNvPr id="42" name="Группа 41"/>
          <p:cNvGrpSpPr/>
          <p:nvPr/>
        </p:nvGrpSpPr>
        <p:grpSpPr>
          <a:xfrm>
            <a:off x="10100477" y="0"/>
            <a:ext cx="1841186" cy="814700"/>
            <a:chOff x="7400177" y="0"/>
            <a:chExt cx="1841186" cy="814700"/>
          </a:xfrm>
        </p:grpSpPr>
        <p:pic>
          <p:nvPicPr>
            <p:cNvPr id="47" name="Grafik 6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999" t="31142"/>
            <a:stretch/>
          </p:blipFill>
          <p:spPr>
            <a:xfrm>
              <a:off x="7608168" y="332656"/>
              <a:ext cx="1633195" cy="482044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 bwMode="auto">
            <a:xfrm>
              <a:off x="7400177" y="0"/>
              <a:ext cx="1136062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marL="180975" indent="-180975" algn="ctr">
                <a:buClr>
                  <a:schemeClr val="dk1"/>
                </a:buClr>
                <a:buFont typeface="Wingdings"/>
                <a:buChar char="§"/>
              </a:pPr>
              <a:r>
                <a:rPr lang="en-US" sz="1800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AX. KX.</a:t>
              </a:r>
              <a:endParaRPr lang="ru-RU" sz="1800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sp>
        <p:nvSpPr>
          <p:cNvPr id="15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0" y="6527297"/>
            <a:ext cx="12192000" cy="23083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Системный консалтинг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</a:rPr>
              <a:t>Rittal Value Added Chain | </a:t>
            </a:r>
            <a:r>
              <a:rPr lang="ru-RU" dirty="0" smtClean="0">
                <a:solidFill>
                  <a:schemeClr val="bg1"/>
                </a:solidFill>
              </a:rPr>
              <a:t>09.09.2020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155340" y="324598"/>
            <a:ext cx="8820980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ru-RU" dirty="0" smtClean="0">
                <a:solidFill>
                  <a:srgbClr val="FFFFFF"/>
                </a:solidFill>
              </a:rPr>
              <a:t>В ТОМ ЧИСЛЕ – АХ ПЛАСТИК)</a:t>
            </a:r>
            <a:endParaRPr lang="en-US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277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299356" y="1268760"/>
            <a:ext cx="11773309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цепочка добавленной стоимости изделия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rcRect r="51871" b="-45324"/>
          <a:stretch/>
        </p:blipFill>
        <p:spPr>
          <a:xfrm>
            <a:off x="1" y="2075114"/>
            <a:ext cx="12180676" cy="1317882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88361" y="3140968"/>
            <a:ext cx="2551255" cy="2340260"/>
            <a:chOff x="88361" y="3140968"/>
            <a:chExt cx="2551255" cy="2340260"/>
          </a:xfrm>
        </p:grpSpPr>
        <p:cxnSp>
          <p:nvCxnSpPr>
            <p:cNvPr id="4" name="Прямая соединительная линия 3"/>
            <p:cNvCxnSpPr/>
            <p:nvPr/>
          </p:nvCxnSpPr>
          <p:spPr>
            <a:xfrm>
              <a:off x="2639616" y="3140968"/>
              <a:ext cx="0" cy="234026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 bwMode="auto">
            <a:xfrm>
              <a:off x="88361" y="3225056"/>
              <a:ext cx="2534907" cy="1992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Проектирование,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Планирование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производства,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Эксплуатационная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документация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639616" y="3140968"/>
            <a:ext cx="2376264" cy="2340260"/>
            <a:chOff x="2639616" y="3140968"/>
            <a:chExt cx="2376264" cy="2340260"/>
          </a:xfrm>
        </p:grpSpPr>
        <p:sp>
          <p:nvSpPr>
            <p:cNvPr id="11" name="TextBox 10"/>
            <p:cNvSpPr txBox="1"/>
            <p:nvPr/>
          </p:nvSpPr>
          <p:spPr bwMode="auto">
            <a:xfrm>
              <a:off x="2639616" y="3546884"/>
              <a:ext cx="2209496" cy="1376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Поставка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комплектующих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и расходных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материалов</a:t>
              </a: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5015880" y="3140968"/>
              <a:ext cx="0" cy="234026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 bwMode="auto">
          <a:xfrm>
            <a:off x="10704512" y="3636663"/>
            <a:ext cx="1363688" cy="13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 charset="0"/>
              </a:rPr>
              <a:t>Передача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 charset="0"/>
              </a:rPr>
              <a:t>в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 charset="0"/>
              </a:rPr>
              <a:t>э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 charset="0"/>
              </a:rPr>
              <a:t>ксплуа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 charset="0"/>
              </a:rPr>
              <a:t>-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 charset="0"/>
              </a:rPr>
              <a:t>тацию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Arial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015880" y="3140968"/>
            <a:ext cx="5472608" cy="2340260"/>
            <a:chOff x="5015880" y="3140968"/>
            <a:chExt cx="5472608" cy="2340260"/>
          </a:xfrm>
        </p:grpSpPr>
        <p:sp>
          <p:nvSpPr>
            <p:cNvPr id="20" name="TextBox 19"/>
            <p:cNvSpPr txBox="1"/>
            <p:nvPr/>
          </p:nvSpPr>
          <p:spPr bwMode="auto">
            <a:xfrm rot="16200000">
              <a:off x="5838323" y="3450844"/>
              <a:ext cx="1672684" cy="1068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Заготовка</a:t>
              </a: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м</a:t>
              </a: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ерных</a:t>
              </a: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материалов</a:t>
              </a: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6713021" y="5028045"/>
              <a:ext cx="1975267" cy="453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Производство</a:t>
              </a: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10488488" y="3140968"/>
              <a:ext cx="0" cy="234026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204012" y="3140968"/>
              <a:ext cx="0" cy="190821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 bwMode="auto">
            <a:xfrm rot="16200000">
              <a:off x="4848177" y="3530160"/>
              <a:ext cx="1523540" cy="760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Слесарная</a:t>
              </a: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обработка</a:t>
              </a:r>
            </a:p>
          </p:txBody>
        </p:sp>
        <p:cxnSp>
          <p:nvCxnSpPr>
            <p:cNvPr id="19" name="Прямая соединительная линия 18"/>
            <p:cNvCxnSpPr/>
            <p:nvPr/>
          </p:nvCxnSpPr>
          <p:spPr>
            <a:xfrm>
              <a:off x="7170921" y="3140968"/>
              <a:ext cx="0" cy="190821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8364252" y="3140968"/>
              <a:ext cx="0" cy="190821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 bwMode="auto">
            <a:xfrm rot="16200000">
              <a:off x="7209007" y="3339531"/>
              <a:ext cx="1142282" cy="760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Сборка,</a:t>
              </a: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монтаж</a:t>
              </a:r>
            </a:p>
          </p:txBody>
        </p:sp>
        <p:cxnSp>
          <p:nvCxnSpPr>
            <p:cNvPr id="26" name="Прямая соединительная линия 25"/>
            <p:cNvCxnSpPr/>
            <p:nvPr/>
          </p:nvCxnSpPr>
          <p:spPr>
            <a:xfrm>
              <a:off x="9408368" y="3140968"/>
              <a:ext cx="0" cy="190821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 bwMode="auto">
            <a:xfrm rot="16200000">
              <a:off x="8032370" y="3776220"/>
              <a:ext cx="1707885" cy="453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Коммутация</a:t>
              </a:r>
            </a:p>
          </p:txBody>
        </p:sp>
        <p:sp>
          <p:nvSpPr>
            <p:cNvPr id="28" name="TextBox 27"/>
            <p:cNvSpPr txBox="1"/>
            <p:nvPr/>
          </p:nvSpPr>
          <p:spPr bwMode="auto">
            <a:xfrm rot="16200000">
              <a:off x="8982709" y="3718545"/>
              <a:ext cx="1900310" cy="760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Отладка,</a:t>
              </a: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тестирование</a:t>
              </a: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>
            <a:xfrm flipH="1">
              <a:off x="5015880" y="5049180"/>
              <a:ext cx="1188132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flipH="1">
              <a:off x="6204012" y="5049180"/>
              <a:ext cx="96690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flipH="1">
              <a:off x="7161196" y="5049180"/>
              <a:ext cx="120305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flipH="1">
              <a:off x="8364252" y="5049180"/>
              <a:ext cx="104411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flipH="1">
              <a:off x="9408368" y="5049180"/>
              <a:ext cx="10801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6"/>
          <a:srcRect l="4000"/>
          <a:stretch/>
        </p:blipFill>
        <p:spPr>
          <a:xfrm>
            <a:off x="119336" y="8620"/>
            <a:ext cx="3456384" cy="1122360"/>
          </a:xfrm>
          <a:prstGeom prst="rect">
            <a:avLst/>
          </a:prstGeom>
        </p:spPr>
      </p:pic>
      <p:sp>
        <p:nvSpPr>
          <p:cNvPr id="30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0" y="6527297"/>
            <a:ext cx="12192000" cy="230832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Системный консалтинг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 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|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Rittal Value Added Chain | 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09.09.2020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680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3CC140C-FC75-438E-89D5-07005EE7987E}" type="slidenum">
              <a:rPr lang="en-US" smtClean="0">
                <a:solidFill>
                  <a:schemeClr val="lt1"/>
                </a:solidFill>
              </a:rPr>
              <a:pPr>
                <a:defRPr/>
              </a:pPr>
              <a:t>8</a:t>
            </a:fld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rcRect b="14065"/>
          <a:stretch/>
        </p:blipFill>
        <p:spPr>
          <a:xfrm>
            <a:off x="2826736" y="776151"/>
            <a:ext cx="6538527" cy="4093009"/>
          </a:xfrm>
          <a:prstGeom prst="rect">
            <a:avLst/>
          </a:prstGeom>
          <a:effectLst>
            <a:reflection blurRad="88900" stA="22000" endPos="20000" dir="5400000" sy="-100000" algn="bl" rotWithShape="0"/>
          </a:effectLst>
        </p:spPr>
      </p:pic>
      <p:sp>
        <p:nvSpPr>
          <p:cNvPr id="11" name="Прямоугольник 10"/>
          <p:cNvSpPr/>
          <p:nvPr/>
        </p:nvSpPr>
        <p:spPr bwMode="auto">
          <a:xfrm>
            <a:off x="2639616" y="3501008"/>
            <a:ext cx="2772308" cy="1728192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ru-RU" sz="1800" b="1" kern="0" smtClean="0">
              <a:latin typeface="Arial" charset="0"/>
              <a:ea typeface="ＭＳ Ｐゴシック" charset="-128"/>
            </a:endParaRP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0" y="6527297"/>
            <a:ext cx="12192000" cy="23083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Системный консалтинг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</a:rPr>
              <a:t>Rittal Value Added Chain | </a:t>
            </a:r>
            <a:r>
              <a:rPr lang="ru-RU" dirty="0" smtClean="0">
                <a:solidFill>
                  <a:schemeClr val="bg1"/>
                </a:solidFill>
              </a:rPr>
              <a:t>09.09.2020</a:t>
            </a:r>
            <a:endParaRPr lang="de-DE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52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3CC140C-FC75-438E-89D5-07005EE7987E}" type="slidenum">
              <a:rPr lang="en-US" smtClean="0">
                <a:solidFill>
                  <a:schemeClr val="lt1"/>
                </a:solidFill>
              </a:rPr>
              <a:pPr>
                <a:defRPr/>
              </a:pPr>
              <a:t>9</a:t>
            </a:fld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152636"/>
            <a:ext cx="1980605" cy="9721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88" y="2850442"/>
            <a:ext cx="6029644" cy="328005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371364" y="-63388"/>
            <a:ext cx="9253028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>
                <a:solidFill>
                  <a:srgbClr val="FFFFFF"/>
                </a:solidFill>
              </a:rPr>
              <a:t>СИСТЕМА АВТОМАТИЗИРОВАННОГО ПРОЕКТИРОВАНИЯ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 bwMode="auto">
          <a:xfrm rot="5400000">
            <a:off x="2965602" y="2311629"/>
            <a:ext cx="573570" cy="504056"/>
          </a:xfrm>
          <a:prstGeom prst="rightArrow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ru-RU" sz="1800" b="1" kern="0" smtClean="0">
              <a:latin typeface="Arial" charset="0"/>
              <a:ea typeface="ＭＳ Ｐゴシック" charset="-128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587388" y="571715"/>
            <a:ext cx="3187662" cy="1789381"/>
            <a:chOff x="1271464" y="126695"/>
            <a:chExt cx="3187662" cy="178938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A2E8"/>
                </a:clrFrom>
                <a:clrTo>
                  <a:srgbClr val="00A2E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71464" y="152636"/>
              <a:ext cx="2556987" cy="176344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A2E8"/>
                </a:clrFrom>
                <a:clrTo>
                  <a:srgbClr val="00A2E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831063">
              <a:off x="1902139" y="126695"/>
              <a:ext cx="2556987" cy="1763440"/>
            </a:xfrm>
            <a:prstGeom prst="rect">
              <a:avLst/>
            </a:prstGeom>
          </p:spPr>
        </p:pic>
      </p:grpSp>
      <p:sp>
        <p:nvSpPr>
          <p:cNvPr id="13" name="Title 1"/>
          <p:cNvSpPr txBox="1">
            <a:spLocks/>
          </p:cNvSpPr>
          <p:nvPr/>
        </p:nvSpPr>
        <p:spPr bwMode="auto">
          <a:xfrm>
            <a:off x="3611724" y="1042306"/>
            <a:ext cx="3530985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800" dirty="0" smtClean="0">
                <a:solidFill>
                  <a:srgbClr val="FFFFFF"/>
                </a:solidFill>
              </a:rPr>
              <a:t>Исходные данные</a:t>
            </a:r>
          </a:p>
          <a:p>
            <a:r>
              <a:rPr lang="ru-RU" sz="1800" dirty="0" smtClean="0">
                <a:solidFill>
                  <a:srgbClr val="FFFFFF"/>
                </a:solidFill>
              </a:rPr>
              <a:t>для проектирования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576392" y="2960948"/>
            <a:ext cx="6096000" cy="28469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ru-RU" sz="1800" b="1" dirty="0">
                <a:solidFill>
                  <a:schemeClr val="bg1"/>
                </a:solidFill>
              </a:rPr>
              <a:t>- разработка принципиальных схем;</a:t>
            </a:r>
          </a:p>
          <a:p>
            <a:pPr algn="l">
              <a:spcAft>
                <a:spcPts val="600"/>
              </a:spcAft>
            </a:pPr>
            <a:r>
              <a:rPr lang="ru-RU" sz="1800" b="1" dirty="0">
                <a:solidFill>
                  <a:schemeClr val="bg1"/>
                </a:solidFill>
              </a:rPr>
              <a:t>- 2D компоновка монтажной панели;</a:t>
            </a:r>
          </a:p>
          <a:p>
            <a:pPr algn="l">
              <a:spcAft>
                <a:spcPts val="600"/>
              </a:spcAft>
            </a:pPr>
            <a:r>
              <a:rPr lang="ru-RU" sz="1800" b="1" dirty="0">
                <a:solidFill>
                  <a:schemeClr val="bg1"/>
                </a:solidFill>
              </a:rPr>
              <a:t>- объектно-ориентированное проектирование;</a:t>
            </a:r>
          </a:p>
          <a:p>
            <a:pPr algn="l">
              <a:spcAft>
                <a:spcPts val="600"/>
              </a:spcAft>
            </a:pPr>
            <a:r>
              <a:rPr lang="ru-RU" sz="1800" b="1" dirty="0">
                <a:solidFill>
                  <a:schemeClr val="bg1"/>
                </a:solidFill>
              </a:rPr>
              <a:t>- импорт и экспорт различных форматов;</a:t>
            </a:r>
          </a:p>
          <a:p>
            <a:pPr algn="l">
              <a:spcAft>
                <a:spcPts val="600"/>
              </a:spcAft>
            </a:pPr>
            <a:r>
              <a:rPr lang="ru-RU" sz="1800" b="1" dirty="0">
                <a:solidFill>
                  <a:schemeClr val="bg1"/>
                </a:solidFill>
              </a:rPr>
              <a:t>- единое информационное поле для смежных </a:t>
            </a:r>
          </a:p>
          <a:p>
            <a:pPr algn="l">
              <a:spcAft>
                <a:spcPts val="600"/>
              </a:spcAft>
            </a:pPr>
            <a:r>
              <a:rPr lang="ru-RU" sz="1800" b="1" dirty="0">
                <a:solidFill>
                  <a:schemeClr val="bg1"/>
                </a:solidFill>
              </a:rPr>
              <a:t>  разделов: пневматика, гидравлика, механика, </a:t>
            </a:r>
          </a:p>
          <a:p>
            <a:pPr algn="l">
              <a:spcAft>
                <a:spcPts val="600"/>
              </a:spcAft>
            </a:pPr>
            <a:r>
              <a:rPr lang="ru-RU" sz="1800" b="1" dirty="0">
                <a:solidFill>
                  <a:schemeClr val="bg1"/>
                </a:solidFill>
              </a:rPr>
              <a:t>  технология, </a:t>
            </a:r>
            <a:r>
              <a:rPr lang="ru-RU" sz="1800" b="1" dirty="0" smtClean="0">
                <a:solidFill>
                  <a:schemeClr val="bg1"/>
                </a:solidFill>
              </a:rPr>
              <a:t>функциональные схемы </a:t>
            </a:r>
          </a:p>
          <a:p>
            <a:pPr algn="l">
              <a:spcAft>
                <a:spcPts val="600"/>
              </a:spcAft>
            </a:pPr>
            <a:r>
              <a:rPr lang="ru-RU" sz="1800" b="1" dirty="0">
                <a:solidFill>
                  <a:schemeClr val="bg1"/>
                </a:solidFill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</a:rPr>
              <a:t> автоматизации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14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0" y="6527297"/>
            <a:ext cx="12192000" cy="23083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Системный консалтинг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</a:rPr>
              <a:t>Rittal Value Added Chain | </a:t>
            </a:r>
            <a:r>
              <a:rPr lang="ru-RU" dirty="0" smtClean="0">
                <a:solidFill>
                  <a:schemeClr val="bg1"/>
                </a:solidFill>
              </a:rPr>
              <a:t>09.09.2020</a:t>
            </a:r>
            <a:endParaRPr lang="de-DE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473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HANGETRACKING" val="true"/>
  <p:tag name="MIO_EKGUID" val="28a1dbf6-60ca-4dea-b6df-a373c4178f77"/>
  <p:tag name="MIO_UPDATE" val="True"/>
  <p:tag name="MIO_VERSION" val="04.08.2017 15:56:29"/>
  <p:tag name="MIO_DBID" val="338A29B5-695B-45AD-981D-46622E76BF4A"/>
  <p:tag name="MIO_LASTDOWNLOADED" val="04.08.2017 15:56:30"/>
  <p:tag name="MIO_OBJECTNAME" val="Rittal_The_System_V_7_0_16_9"/>
  <p:tag name="MIO_LASTEDITORNAME" val="Astrid Möll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97e26c8c-8726-452a-a145-53257d23b45d"/>
  <p:tag name="MIO_EK" val="8820"/>
  <p:tag name="MIO_EKGUID" val="a70319ec-6568-421a-b68d-b370f77c3ba8"/>
  <p:tag name="MIO_UPDATE" val="True"/>
  <p:tag name="MIO_VERSION" val="15.02.2017 10:55:38"/>
  <p:tag name="MIO_DBID" val="338A29B5-695B-45AD-981D-46622E76BF4A"/>
  <p:tag name="MIO_LASTDOWNLOADED" val="15.02.2017 11:01:55"/>
  <p:tag name="MIO_OBJECTNAME" val="Abteilung/Name/Datum (3)"/>
  <p:tag name="MIO_LASTEDITORNAME" val="Jacqueline Dorn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3"/>
  <p:tag name="MIO_SHOW_DATE" val="False"/>
  <p:tag name="MIO_SHOW_FOOTER" val="True"/>
  <p:tag name="MIO_SHOW_PAGENUMBER" val="True"/>
  <p:tag name="MIO_AVOID_BLANK_LAYOUT" val="True"/>
  <p:tag name="MIO_CD_LAYOUT_VALID_AREA" val="False"/>
  <p:tag name="MIO_NUMBER_OF_VALID_LAYOUTS" val="5"/>
  <p:tag name="MIO_HDS" val="True"/>
  <p:tag name="MIO_EK" val="2823"/>
  <p:tag name="MIO_EKGUID" val="e3ba6041-3455-40c0-b4c4-a78ace173516"/>
  <p:tag name="MIO_UPDATE" val="True"/>
  <p:tag name="MIO_VERSION" val="25.01.2017 12:40:10"/>
  <p:tag name="MIO_DBID" val="338A29B5-695B-45AD-981D-46622E76BF4A"/>
  <p:tag name="MIO_LASTDOWNLOADED" val="15.02.2017 08:21:56"/>
  <p:tag name="MIO_OBJECTNAME" val="16:9 DE Master Rittal"/>
  <p:tag name="MIO_LASTEDITORNAME" val="Katharina Kampen"/>
  <p:tag name="MIO_CDID" val="1dbdf7e2-6949-44a4-8710-a3706efefda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3"/>
  <p:tag name="MIO_SHOW_DATE" val="False"/>
  <p:tag name="MIO_SHOW_FOOTER" val="True"/>
  <p:tag name="MIO_SHOW_PAGENUMBER" val="True"/>
  <p:tag name="MIO_AVOID_BLANK_LAYOUT" val="True"/>
  <p:tag name="MIO_CD_LAYOUT_VALID_AREA" val="False"/>
  <p:tag name="MIO_NUMBER_OF_VALID_LAYOUTS" val="5"/>
  <p:tag name="MIO_HDS" val="True"/>
  <p:tag name="MIO_EK" val="2823"/>
  <p:tag name="MIO_EKGUID" val="e3ba6041-3455-40c0-b4c4-a78ace173516"/>
  <p:tag name="MIO_UPDATE" val="True"/>
  <p:tag name="MIO_VERSION" val="25.01.2017 12:40:10"/>
  <p:tag name="MIO_DBID" val="338A29B5-695B-45AD-981D-46622E76BF4A"/>
  <p:tag name="MIO_LASTDOWNLOADED" val="15.02.2017 08:21:56"/>
  <p:tag name="MIO_OBJECTNAME" val="16:9 DE Master Rittal"/>
  <p:tag name="MIO_LASTEDITORNAME" val="Katharina Kampen"/>
  <p:tag name="MIO_CDID" val="1dbdf7e2-6949-44a4-8710-a3706efefda4"/>
</p:tagLst>
</file>

<file path=ppt/theme/theme1.xml><?xml version="1.0" encoding="utf-8"?>
<a:theme xmlns:a="http://schemas.openxmlformats.org/drawingml/2006/main" name="2_Für externe und interne Präsentation">
  <a:themeElements>
    <a:clrScheme name="Hyperlink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3006A"/>
      </a:accent1>
      <a:accent2>
        <a:srgbClr val="93117E"/>
      </a:accent2>
      <a:accent3>
        <a:srgbClr val="005EA8"/>
      </a:accent3>
      <a:accent4>
        <a:srgbClr val="008BD0"/>
      </a:accent4>
      <a:accent5>
        <a:srgbClr val="008E4F"/>
      </a:accent5>
      <a:accent6>
        <a:srgbClr val="00000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9525" algn="ctr">
          <a:noFill/>
          <a:miter lim="800000"/>
          <a:headEnd/>
          <a:tailEnd/>
        </a:ln>
      </a:spPr>
      <a:bodyPr lIns="72000" tIns="72000" rIns="72000" bIns="72000" anchor="ctr"/>
      <a:lstStyle>
        <a:defPPr eaLnBrk="1" hangingPunct="1">
          <a:defRPr sz="1800" b="1" kern="0" smtClean="0">
            <a:latin typeface="Arial" charset="0"/>
            <a:ea typeface="ＭＳ Ｐゴシック" charset="-128"/>
          </a:defRPr>
        </a:defPPr>
      </a:lstStyle>
    </a:sp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lIns="72000" tIns="72000" rIns="72000" bIns="72000" rtlCol="0" anchor="ctr">
        <a:spAutoFit/>
      </a:bodyPr>
      <a:lstStyle>
        <a:defPPr marL="180975" indent="-180975" algn="ctr">
          <a:buClr>
            <a:schemeClr val="dk1"/>
          </a:buClr>
          <a:buFont typeface="Wingdings"/>
          <a:buChar char="§"/>
          <a:defRPr sz="1800" dirty="0" smtClean="0">
            <a:latin typeface="Arial" charset="0"/>
            <a:ea typeface="ＭＳ Ｐゴシック" charset="-128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ittal_Template_professional_german_4_3_für empower.potx" id="{3F3A8DE8-E5CD-4ECD-9B08-CEBDED6CF625}" vid="{DFCC9412-FA64-4624-8028-4F5A4F93D911}"/>
    </a:ext>
  </a:extLst>
</a:theme>
</file>

<file path=ppt/theme/theme2.xml><?xml version="1.0" encoding="utf-8"?>
<a:theme xmlns:a="http://schemas.openxmlformats.org/drawingml/2006/main" name="1_Für externe und interne Präsentation">
  <a:themeElements>
    <a:clrScheme name="Hyperlink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3006A"/>
      </a:accent1>
      <a:accent2>
        <a:srgbClr val="93117E"/>
      </a:accent2>
      <a:accent3>
        <a:srgbClr val="005EA8"/>
      </a:accent3>
      <a:accent4>
        <a:srgbClr val="008BD0"/>
      </a:accent4>
      <a:accent5>
        <a:srgbClr val="008E4F"/>
      </a:accent5>
      <a:accent6>
        <a:srgbClr val="00000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9525" algn="ctr">
          <a:noFill/>
          <a:miter lim="800000"/>
          <a:headEnd/>
          <a:tailEnd/>
        </a:ln>
      </a:spPr>
      <a:bodyPr lIns="72000" tIns="72000" rIns="72000" bIns="72000" anchor="ctr"/>
      <a:lstStyle>
        <a:defPPr eaLnBrk="1" hangingPunct="1">
          <a:defRPr sz="1800" b="1" kern="0" smtClean="0">
            <a:latin typeface="Arial" charset="0"/>
            <a:ea typeface="ＭＳ Ｐゴシック" charset="-128"/>
          </a:defRPr>
        </a:defPPr>
      </a:lstStyle>
    </a:sp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lIns="72000" tIns="72000" rIns="72000" bIns="72000" rtlCol="0" anchor="ctr">
        <a:spAutoFit/>
      </a:bodyPr>
      <a:lstStyle>
        <a:defPPr marL="180975" indent="-180975" algn="ctr">
          <a:buClr>
            <a:schemeClr val="dk1"/>
          </a:buClr>
          <a:buFont typeface="Wingdings"/>
          <a:buChar char="§"/>
          <a:defRPr sz="1800" dirty="0" smtClean="0">
            <a:latin typeface="Arial" charset="0"/>
            <a:ea typeface="ＭＳ Ｐゴシック" charset="-128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ittal_Template_professional_german_4_3_für empower.potx" id="{3F3A8DE8-E5CD-4ECD-9B08-CEBDED6CF625}" vid="{DFCC9412-FA64-4624-8028-4F5A4F93D911}"/>
    </a:ext>
  </a:ext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10873</TotalTime>
  <Words>782</Words>
  <Application>Microsoft Office PowerPoint</Application>
  <PresentationFormat>Широкоэкранный</PresentationFormat>
  <Paragraphs>240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ＭＳ Ｐゴシック</vt:lpstr>
      <vt:lpstr>ＭＳ Ｐゴシック</vt:lpstr>
      <vt:lpstr>Arial</vt:lpstr>
      <vt:lpstr>Symbol</vt:lpstr>
      <vt:lpstr>Webdings</vt:lpstr>
      <vt:lpstr>Wingdings</vt:lpstr>
      <vt:lpstr>2_Für externe und interne Präsentation</vt:lpstr>
      <vt:lpstr>1_Für externe und interne Präsentation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Rittal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a.vilboy@rittal.ru</dc:creator>
  <cp:lastModifiedBy>Alexey Vilboy - Rittal RU</cp:lastModifiedBy>
  <cp:revision>2074</cp:revision>
  <cp:lastPrinted>2019-05-27T10:02:41Z</cp:lastPrinted>
  <dcterms:created xsi:type="dcterms:W3CDTF">2010-11-03T16:03:40Z</dcterms:created>
  <dcterms:modified xsi:type="dcterms:W3CDTF">2020-09-09T07:24:14Z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00080038ea000000000001023720</vt:lpwstr>
  </property>
</Properties>
</file>